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.xml" ContentType="application/vnd.openxmlformats-officedocument.presentationml.slide+xml"/>
  <Override PartName="/ppt/slideLayouts/slideLayout70.xml" ContentType="application/vnd.openxmlformats-officedocument.presentationml.slideLayout+xml"/>
  <Override PartName="/ppt/notesSlides/notesSlide3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689" r:id="rId2"/>
  </p:sldMasterIdLst>
  <p:notesMasterIdLst>
    <p:notesMasterId r:id="rId24"/>
  </p:notesMasterIdLst>
  <p:sldIdLst>
    <p:sldId id="256" r:id="rId3"/>
    <p:sldId id="336" r:id="rId4"/>
    <p:sldId id="335" r:id="rId5"/>
    <p:sldId id="341" r:id="rId6"/>
    <p:sldId id="337" r:id="rId7"/>
    <p:sldId id="338" r:id="rId8"/>
    <p:sldId id="325" r:id="rId9"/>
    <p:sldId id="326" r:id="rId10"/>
    <p:sldId id="327" r:id="rId11"/>
    <p:sldId id="339" r:id="rId12"/>
    <p:sldId id="340" r:id="rId13"/>
    <p:sldId id="330" r:id="rId14"/>
    <p:sldId id="342" r:id="rId15"/>
    <p:sldId id="343" r:id="rId16"/>
    <p:sldId id="345" r:id="rId17"/>
    <p:sldId id="344" r:id="rId18"/>
    <p:sldId id="347" r:id="rId19"/>
    <p:sldId id="348" r:id="rId20"/>
    <p:sldId id="349" r:id="rId21"/>
    <p:sldId id="332" r:id="rId22"/>
    <p:sldId id="350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268B56-8727-4A71-915F-AF3F8F910311}">
  <a:tblStyle styleId="{F6268B56-8727-4A71-915F-AF3F8F9103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7" autoAdjust="0"/>
    <p:restoredTop sz="73576" autoAdjust="0"/>
  </p:normalViewPr>
  <p:slideViewPr>
    <p:cSldViewPr snapToGrid="0">
      <p:cViewPr varScale="1">
        <p:scale>
          <a:sx n="112" d="100"/>
          <a:sy n="112" d="100"/>
        </p:scale>
        <p:origin x="1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-5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2CECE9-2164-4AD7-8FE2-022F90BC6A53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A253BD16-F7DF-4D38-9D85-3031A1939C0D}">
      <dgm:prSet phldrT="[文字]" custT="1"/>
      <dgm:spPr/>
      <dgm:t>
        <a:bodyPr/>
        <a:lstStyle/>
        <a:p>
          <a:r>
            <a:rPr lang="zh-TW" altLang="en-US" sz="1600" baseline="0" dirty="0">
              <a:solidFill>
                <a:schemeClr val="tx1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訓練</a:t>
          </a:r>
          <a:r>
            <a:rPr lang="en-US" altLang="zh-TW" sz="1600" b="1" baseline="0" dirty="0">
              <a:solidFill>
                <a:srgbClr val="FF0000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Yolov5</a:t>
          </a:r>
          <a:r>
            <a:rPr lang="zh-TW" altLang="en-US" sz="1600" baseline="0" dirty="0">
              <a:solidFill>
                <a:schemeClr val="tx1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模型</a:t>
          </a:r>
        </a:p>
      </dgm:t>
    </dgm:pt>
    <dgm:pt modelId="{1243745D-7574-4EEB-A178-F3F4C8F52503}" type="parTrans" cxnId="{630B4715-78C0-4546-8E8F-3EDAA21437E0}">
      <dgm:prSet/>
      <dgm:spPr/>
      <dgm:t>
        <a:bodyPr/>
        <a:lstStyle/>
        <a:p>
          <a:endParaRPr lang="zh-TW" altLang="en-US" baseline="0">
            <a:solidFill>
              <a:schemeClr val="tx1"/>
            </a:solidFill>
            <a:latin typeface="Calibri" panose="020F0502020204030204" pitchFamily="34" charset="0"/>
            <a:ea typeface="jf open 粉圓 1.1" panose="020F0500000000000000" pitchFamily="34" charset="-120"/>
          </a:endParaRPr>
        </a:p>
      </dgm:t>
    </dgm:pt>
    <dgm:pt modelId="{3BF1ED3B-9564-413D-8E56-9C554625E62D}" type="sibTrans" cxnId="{630B4715-78C0-4546-8E8F-3EDAA21437E0}">
      <dgm:prSet/>
      <dgm:spPr/>
      <dgm:t>
        <a:bodyPr/>
        <a:lstStyle/>
        <a:p>
          <a:endParaRPr lang="zh-TW" altLang="en-US" baseline="0">
            <a:solidFill>
              <a:schemeClr val="tx1"/>
            </a:solidFill>
            <a:latin typeface="Calibri" panose="020F0502020204030204" pitchFamily="34" charset="0"/>
            <a:ea typeface="jf open 粉圓 1.1" panose="020F0500000000000000" pitchFamily="34" charset="-120"/>
          </a:endParaRPr>
        </a:p>
      </dgm:t>
    </dgm:pt>
    <dgm:pt modelId="{38F231CD-B3B7-4DB9-B1E8-2A0D3AB0E40D}">
      <dgm:prSet phldrT="[文字]" custT="1"/>
      <dgm:spPr/>
      <dgm:t>
        <a:bodyPr/>
        <a:lstStyle/>
        <a:p>
          <a:r>
            <a:rPr lang="zh-TW" altLang="en-US" sz="1800" baseline="0" dirty="0">
              <a:solidFill>
                <a:schemeClr val="tx1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調整模型</a:t>
          </a:r>
        </a:p>
      </dgm:t>
    </dgm:pt>
    <dgm:pt modelId="{414C6483-C4D7-4D07-8F50-8799B33459AD}" type="parTrans" cxnId="{9D0DB034-59A6-4D90-9B58-025F7B36BE9B}">
      <dgm:prSet/>
      <dgm:spPr/>
      <dgm:t>
        <a:bodyPr/>
        <a:lstStyle/>
        <a:p>
          <a:endParaRPr lang="zh-TW" altLang="en-US" baseline="0">
            <a:solidFill>
              <a:schemeClr val="tx1"/>
            </a:solidFill>
            <a:latin typeface="Calibri" panose="020F0502020204030204" pitchFamily="34" charset="0"/>
            <a:ea typeface="jf open 粉圓 1.1" panose="020F0500000000000000" pitchFamily="34" charset="-120"/>
          </a:endParaRPr>
        </a:p>
      </dgm:t>
    </dgm:pt>
    <dgm:pt modelId="{19320FB7-3643-436F-9FA4-68B133D5D5AF}" type="sibTrans" cxnId="{9D0DB034-59A6-4D90-9B58-025F7B36BE9B}">
      <dgm:prSet/>
      <dgm:spPr/>
      <dgm:t>
        <a:bodyPr/>
        <a:lstStyle/>
        <a:p>
          <a:endParaRPr lang="zh-TW" altLang="en-US" baseline="0">
            <a:solidFill>
              <a:schemeClr val="tx1"/>
            </a:solidFill>
            <a:latin typeface="Calibri" panose="020F0502020204030204" pitchFamily="34" charset="0"/>
            <a:ea typeface="jf open 粉圓 1.1" panose="020F0500000000000000" pitchFamily="34" charset="-120"/>
          </a:endParaRPr>
        </a:p>
      </dgm:t>
    </dgm:pt>
    <dgm:pt modelId="{D3E8AA80-53BE-42BF-84B8-B6FC83375C3B}">
      <dgm:prSet/>
      <dgm:spPr/>
      <dgm:t>
        <a:bodyPr/>
        <a:lstStyle/>
        <a:p>
          <a:r>
            <a:rPr lang="zh-TW" altLang="en-US" baseline="0" dirty="0">
              <a:solidFill>
                <a:schemeClr val="tx1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得到鵝隻在影像中的</a:t>
          </a:r>
          <a:r>
            <a:rPr lang="en-US" altLang="zh-TW" b="1" baseline="0" dirty="0">
              <a:solidFill>
                <a:srgbClr val="FF0000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Bounding Box </a:t>
          </a:r>
          <a:endParaRPr lang="zh-TW" altLang="en-US" b="1" baseline="0" dirty="0">
            <a:solidFill>
              <a:srgbClr val="FF0000"/>
            </a:solidFill>
            <a:latin typeface="Calibri" panose="020F0502020204030204" pitchFamily="34" charset="0"/>
            <a:ea typeface="jf open 粉圓 1.1" panose="020F0500000000000000" pitchFamily="34" charset="-120"/>
          </a:endParaRPr>
        </a:p>
      </dgm:t>
    </dgm:pt>
    <dgm:pt modelId="{28B6D5F6-9B3F-4035-9608-A5766F0AE819}" type="parTrans" cxnId="{F2AB482D-517B-46D0-A989-E9F351055C9F}">
      <dgm:prSet/>
      <dgm:spPr/>
      <dgm:t>
        <a:bodyPr/>
        <a:lstStyle/>
        <a:p>
          <a:endParaRPr lang="zh-TW" altLang="en-US" baseline="0">
            <a:solidFill>
              <a:schemeClr val="tx1"/>
            </a:solidFill>
            <a:latin typeface="Calibri" panose="020F0502020204030204" pitchFamily="34" charset="0"/>
            <a:ea typeface="jf open 粉圓 1.1" panose="020F0500000000000000" pitchFamily="34" charset="-120"/>
          </a:endParaRPr>
        </a:p>
      </dgm:t>
    </dgm:pt>
    <dgm:pt modelId="{7D6B3B00-2CFF-4B9C-B07F-D6D95A36D4CD}" type="sibTrans" cxnId="{F2AB482D-517B-46D0-A989-E9F351055C9F}">
      <dgm:prSet/>
      <dgm:spPr/>
      <dgm:t>
        <a:bodyPr/>
        <a:lstStyle/>
        <a:p>
          <a:endParaRPr lang="zh-TW" altLang="en-US" baseline="0">
            <a:solidFill>
              <a:schemeClr val="tx1"/>
            </a:solidFill>
            <a:latin typeface="Calibri" panose="020F0502020204030204" pitchFamily="34" charset="0"/>
            <a:ea typeface="jf open 粉圓 1.1" panose="020F0500000000000000" pitchFamily="34" charset="-120"/>
          </a:endParaRPr>
        </a:p>
      </dgm:t>
    </dgm:pt>
    <dgm:pt modelId="{B59DDCFD-AAB6-4B1E-8411-48692C10C70F}" type="pres">
      <dgm:prSet presAssocID="{132CECE9-2164-4AD7-8FE2-022F90BC6A53}" presName="Name0" presStyleCnt="0">
        <dgm:presLayoutVars>
          <dgm:dir/>
          <dgm:animLvl val="lvl"/>
          <dgm:resizeHandles val="exact"/>
        </dgm:presLayoutVars>
      </dgm:prSet>
      <dgm:spPr/>
    </dgm:pt>
    <dgm:pt modelId="{763ABF5E-8F7E-475D-9461-0FB275718A32}" type="pres">
      <dgm:prSet presAssocID="{A253BD16-F7DF-4D38-9D85-3031A1939C0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2D51572-5233-4E10-B306-12A7D4A15D38}" type="pres">
      <dgm:prSet presAssocID="{3BF1ED3B-9564-413D-8E56-9C554625E62D}" presName="parTxOnlySpace" presStyleCnt="0"/>
      <dgm:spPr/>
    </dgm:pt>
    <dgm:pt modelId="{C32B4FFC-A54E-402D-A794-7D862B3CC8AF}" type="pres">
      <dgm:prSet presAssocID="{38F231CD-B3B7-4DB9-B1E8-2A0D3AB0E4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F0FE41E-0F29-4798-ADD2-F169B4861F80}" type="pres">
      <dgm:prSet presAssocID="{19320FB7-3643-436F-9FA4-68B133D5D5AF}" presName="parTxOnlySpace" presStyleCnt="0"/>
      <dgm:spPr/>
    </dgm:pt>
    <dgm:pt modelId="{786CBAE7-458F-42FA-958E-3DADDB2F7752}" type="pres">
      <dgm:prSet presAssocID="{D3E8AA80-53BE-42BF-84B8-B6FC83375C3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30B4715-78C0-4546-8E8F-3EDAA21437E0}" srcId="{132CECE9-2164-4AD7-8FE2-022F90BC6A53}" destId="{A253BD16-F7DF-4D38-9D85-3031A1939C0D}" srcOrd="0" destOrd="0" parTransId="{1243745D-7574-4EEB-A178-F3F4C8F52503}" sibTransId="{3BF1ED3B-9564-413D-8E56-9C554625E62D}"/>
    <dgm:cxn modelId="{F2AB482D-517B-46D0-A989-E9F351055C9F}" srcId="{132CECE9-2164-4AD7-8FE2-022F90BC6A53}" destId="{D3E8AA80-53BE-42BF-84B8-B6FC83375C3B}" srcOrd="2" destOrd="0" parTransId="{28B6D5F6-9B3F-4035-9608-A5766F0AE819}" sibTransId="{7D6B3B00-2CFF-4B9C-B07F-D6D95A36D4CD}"/>
    <dgm:cxn modelId="{9D0DB034-59A6-4D90-9B58-025F7B36BE9B}" srcId="{132CECE9-2164-4AD7-8FE2-022F90BC6A53}" destId="{38F231CD-B3B7-4DB9-B1E8-2A0D3AB0E40D}" srcOrd="1" destOrd="0" parTransId="{414C6483-C4D7-4D07-8F50-8799B33459AD}" sibTransId="{19320FB7-3643-436F-9FA4-68B133D5D5AF}"/>
    <dgm:cxn modelId="{1D5F3442-8345-44D9-B322-DC8F46A4DE85}" type="presOf" srcId="{D3E8AA80-53BE-42BF-84B8-B6FC83375C3B}" destId="{786CBAE7-458F-42FA-958E-3DADDB2F7752}" srcOrd="0" destOrd="0" presId="urn:microsoft.com/office/officeart/2005/8/layout/chevron1"/>
    <dgm:cxn modelId="{E20CA242-136F-4610-BDAA-E922A6EDF134}" type="presOf" srcId="{38F231CD-B3B7-4DB9-B1E8-2A0D3AB0E40D}" destId="{C32B4FFC-A54E-402D-A794-7D862B3CC8AF}" srcOrd="0" destOrd="0" presId="urn:microsoft.com/office/officeart/2005/8/layout/chevron1"/>
    <dgm:cxn modelId="{AD07BA47-CC87-4AB3-97D7-28370B1E5CC6}" type="presOf" srcId="{A253BD16-F7DF-4D38-9D85-3031A1939C0D}" destId="{763ABF5E-8F7E-475D-9461-0FB275718A32}" srcOrd="0" destOrd="0" presId="urn:microsoft.com/office/officeart/2005/8/layout/chevron1"/>
    <dgm:cxn modelId="{365C7550-487A-4FEE-88D5-363F0D687A33}" type="presOf" srcId="{132CECE9-2164-4AD7-8FE2-022F90BC6A53}" destId="{B59DDCFD-AAB6-4B1E-8411-48692C10C70F}" srcOrd="0" destOrd="0" presId="urn:microsoft.com/office/officeart/2005/8/layout/chevron1"/>
    <dgm:cxn modelId="{AB9595F1-9107-4021-93F4-1AD841490543}" type="presParOf" srcId="{B59DDCFD-AAB6-4B1E-8411-48692C10C70F}" destId="{763ABF5E-8F7E-475D-9461-0FB275718A32}" srcOrd="0" destOrd="0" presId="urn:microsoft.com/office/officeart/2005/8/layout/chevron1"/>
    <dgm:cxn modelId="{D49358F3-469E-4346-9F49-30BF903EB108}" type="presParOf" srcId="{B59DDCFD-AAB6-4B1E-8411-48692C10C70F}" destId="{C2D51572-5233-4E10-B306-12A7D4A15D38}" srcOrd="1" destOrd="0" presId="urn:microsoft.com/office/officeart/2005/8/layout/chevron1"/>
    <dgm:cxn modelId="{86F1628C-1DF9-41B0-88E4-3F54FD9A8E6A}" type="presParOf" srcId="{B59DDCFD-AAB6-4B1E-8411-48692C10C70F}" destId="{C32B4FFC-A54E-402D-A794-7D862B3CC8AF}" srcOrd="2" destOrd="0" presId="urn:microsoft.com/office/officeart/2005/8/layout/chevron1"/>
    <dgm:cxn modelId="{928DB6AF-2381-41A3-B66E-5F2112E978BB}" type="presParOf" srcId="{B59DDCFD-AAB6-4B1E-8411-48692C10C70F}" destId="{BF0FE41E-0F29-4798-ADD2-F169B4861F80}" srcOrd="3" destOrd="0" presId="urn:microsoft.com/office/officeart/2005/8/layout/chevron1"/>
    <dgm:cxn modelId="{781D9AB6-E343-4285-91DD-E94161450E73}" type="presParOf" srcId="{B59DDCFD-AAB6-4B1E-8411-48692C10C70F}" destId="{786CBAE7-458F-42FA-958E-3DADDB2F77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2CECE9-2164-4AD7-8FE2-022F90BC6A53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38F231CD-B3B7-4DB9-B1E8-2A0D3AB0E40D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baseline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影像透視</a:t>
          </a:r>
          <a:br>
            <a:rPr lang="en-US" altLang="zh-TW" sz="1600" kern="1200" baseline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</a:br>
          <a:r>
            <a:rPr lang="zh-TW" altLang="en-US" sz="1600" kern="1200" baseline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運算</a:t>
          </a:r>
          <a:endParaRPr lang="zh-TW" altLang="en-US" sz="1600" kern="1200" baseline="0" dirty="0">
            <a:solidFill>
              <a:srgbClr val="000000"/>
            </a:solidFill>
            <a:latin typeface="Calibri" panose="020F0502020204030204" pitchFamily="34" charset="0"/>
            <a:ea typeface="jf open 粉圓 1.1" panose="020F0500000000000000" pitchFamily="34" charset="-120"/>
            <a:cs typeface="+mn-cs"/>
          </a:endParaRPr>
        </a:p>
      </dgm:t>
    </dgm:pt>
    <dgm:pt modelId="{414C6483-C4D7-4D07-8F50-8799B33459AD}" type="parTrans" cxnId="{9D0DB034-59A6-4D90-9B58-025F7B36BE9B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19320FB7-3643-436F-9FA4-68B133D5D5AF}" type="sibTrans" cxnId="{9D0DB034-59A6-4D90-9B58-025F7B36BE9B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D3E8AA80-53BE-42BF-84B8-B6FC83375C3B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baseline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利用</a:t>
          </a:r>
          <a:r>
            <a:rPr lang="en-US" altLang="zh-TW" sz="1600" b="1" kern="1200" baseline="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Deep Sort</a:t>
          </a:r>
          <a:r>
            <a:rPr lang="zh-TW" altLang="en-US" sz="1600" kern="1200" baseline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判斷鵝隻啄羽狀況</a:t>
          </a:r>
          <a:endParaRPr lang="zh-TW" altLang="en-US" sz="1600" b="1" kern="1200" baseline="0" dirty="0">
            <a:solidFill>
              <a:srgbClr val="FF0000"/>
            </a:solidFill>
            <a:latin typeface="Calibri" panose="020F0502020204030204" pitchFamily="34" charset="0"/>
            <a:ea typeface="jf open 粉圓 1.1" panose="020F0500000000000000" pitchFamily="34" charset="-120"/>
            <a:cs typeface="+mn-cs"/>
          </a:endParaRPr>
        </a:p>
      </dgm:t>
    </dgm:pt>
    <dgm:pt modelId="{28B6D5F6-9B3F-4035-9608-A5766F0AE819}" type="parTrans" cxnId="{F2AB482D-517B-46D0-A989-E9F351055C9F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7D6B3B00-2CFF-4B9C-B07F-D6D95A36D4CD}" type="sibTrans" cxnId="{F2AB482D-517B-46D0-A989-E9F351055C9F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B59DDCFD-AAB6-4B1E-8411-48692C10C70F}" type="pres">
      <dgm:prSet presAssocID="{132CECE9-2164-4AD7-8FE2-022F90BC6A53}" presName="Name0" presStyleCnt="0">
        <dgm:presLayoutVars>
          <dgm:dir/>
          <dgm:animLvl val="lvl"/>
          <dgm:resizeHandles val="exact"/>
        </dgm:presLayoutVars>
      </dgm:prSet>
      <dgm:spPr/>
    </dgm:pt>
    <dgm:pt modelId="{C32B4FFC-A54E-402D-A794-7D862B3CC8AF}" type="pres">
      <dgm:prSet presAssocID="{38F231CD-B3B7-4DB9-B1E8-2A0D3AB0E40D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BF0FE41E-0F29-4798-ADD2-F169B4861F80}" type="pres">
      <dgm:prSet presAssocID="{19320FB7-3643-436F-9FA4-68B133D5D5AF}" presName="parTxOnlySpace" presStyleCnt="0"/>
      <dgm:spPr/>
    </dgm:pt>
    <dgm:pt modelId="{786CBAE7-458F-42FA-958E-3DADDB2F7752}" type="pres">
      <dgm:prSet presAssocID="{D3E8AA80-53BE-42BF-84B8-B6FC83375C3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F2AB482D-517B-46D0-A989-E9F351055C9F}" srcId="{132CECE9-2164-4AD7-8FE2-022F90BC6A53}" destId="{D3E8AA80-53BE-42BF-84B8-B6FC83375C3B}" srcOrd="1" destOrd="0" parTransId="{28B6D5F6-9B3F-4035-9608-A5766F0AE819}" sibTransId="{7D6B3B00-2CFF-4B9C-B07F-D6D95A36D4CD}"/>
    <dgm:cxn modelId="{9D0DB034-59A6-4D90-9B58-025F7B36BE9B}" srcId="{132CECE9-2164-4AD7-8FE2-022F90BC6A53}" destId="{38F231CD-B3B7-4DB9-B1E8-2A0D3AB0E40D}" srcOrd="0" destOrd="0" parTransId="{414C6483-C4D7-4D07-8F50-8799B33459AD}" sibTransId="{19320FB7-3643-436F-9FA4-68B133D5D5AF}"/>
    <dgm:cxn modelId="{1D5F3442-8345-44D9-B322-DC8F46A4DE85}" type="presOf" srcId="{D3E8AA80-53BE-42BF-84B8-B6FC83375C3B}" destId="{786CBAE7-458F-42FA-958E-3DADDB2F7752}" srcOrd="0" destOrd="0" presId="urn:microsoft.com/office/officeart/2005/8/layout/chevron1"/>
    <dgm:cxn modelId="{E20CA242-136F-4610-BDAA-E922A6EDF134}" type="presOf" srcId="{38F231CD-B3B7-4DB9-B1E8-2A0D3AB0E40D}" destId="{C32B4FFC-A54E-402D-A794-7D862B3CC8AF}" srcOrd="0" destOrd="0" presId="urn:microsoft.com/office/officeart/2005/8/layout/chevron1"/>
    <dgm:cxn modelId="{365C7550-487A-4FEE-88D5-363F0D687A33}" type="presOf" srcId="{132CECE9-2164-4AD7-8FE2-022F90BC6A53}" destId="{B59DDCFD-AAB6-4B1E-8411-48692C10C70F}" srcOrd="0" destOrd="0" presId="urn:microsoft.com/office/officeart/2005/8/layout/chevron1"/>
    <dgm:cxn modelId="{86F1628C-1DF9-41B0-88E4-3F54FD9A8E6A}" type="presParOf" srcId="{B59DDCFD-AAB6-4B1E-8411-48692C10C70F}" destId="{C32B4FFC-A54E-402D-A794-7D862B3CC8AF}" srcOrd="0" destOrd="0" presId="urn:microsoft.com/office/officeart/2005/8/layout/chevron1"/>
    <dgm:cxn modelId="{928DB6AF-2381-41A3-B66E-5F2112E978BB}" type="presParOf" srcId="{B59DDCFD-AAB6-4B1E-8411-48692C10C70F}" destId="{BF0FE41E-0F29-4798-ADD2-F169B4861F80}" srcOrd="1" destOrd="0" presId="urn:microsoft.com/office/officeart/2005/8/layout/chevron1"/>
    <dgm:cxn modelId="{781D9AB6-E343-4285-91DD-E94161450E73}" type="presParOf" srcId="{B59DDCFD-AAB6-4B1E-8411-48692C10C70F}" destId="{786CBAE7-458F-42FA-958E-3DADDB2F7752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ABF5E-8F7E-475D-9461-0FB275718A32}">
      <dsp:nvSpPr>
        <dsp:cNvPr id="0" name=""/>
        <dsp:cNvSpPr/>
      </dsp:nvSpPr>
      <dsp:spPr>
        <a:xfrm>
          <a:off x="1657" y="391078"/>
          <a:ext cx="2019212" cy="80768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baseline="0" dirty="0">
              <a:solidFill>
                <a:schemeClr val="tx1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訓練</a:t>
          </a:r>
          <a:r>
            <a:rPr lang="en-US" altLang="zh-TW" sz="1600" b="1" kern="1200" baseline="0" dirty="0">
              <a:solidFill>
                <a:srgbClr val="FF0000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Yolov5</a:t>
          </a:r>
          <a:r>
            <a:rPr lang="zh-TW" altLang="en-US" sz="1600" kern="1200" baseline="0" dirty="0">
              <a:solidFill>
                <a:schemeClr val="tx1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模型</a:t>
          </a:r>
        </a:p>
      </dsp:txBody>
      <dsp:txXfrm>
        <a:off x="405500" y="391078"/>
        <a:ext cx="1211527" cy="807685"/>
      </dsp:txXfrm>
    </dsp:sp>
    <dsp:sp modelId="{C32B4FFC-A54E-402D-A794-7D862B3CC8AF}">
      <dsp:nvSpPr>
        <dsp:cNvPr id="0" name=""/>
        <dsp:cNvSpPr/>
      </dsp:nvSpPr>
      <dsp:spPr>
        <a:xfrm>
          <a:off x="1818948" y="391078"/>
          <a:ext cx="2019212" cy="80768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baseline="0" dirty="0">
              <a:solidFill>
                <a:schemeClr val="tx1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調整模型</a:t>
          </a:r>
        </a:p>
      </dsp:txBody>
      <dsp:txXfrm>
        <a:off x="2222791" y="391078"/>
        <a:ext cx="1211527" cy="807685"/>
      </dsp:txXfrm>
    </dsp:sp>
    <dsp:sp modelId="{786CBAE7-458F-42FA-958E-3DADDB2F7752}">
      <dsp:nvSpPr>
        <dsp:cNvPr id="0" name=""/>
        <dsp:cNvSpPr/>
      </dsp:nvSpPr>
      <dsp:spPr>
        <a:xfrm>
          <a:off x="3636240" y="391078"/>
          <a:ext cx="2019212" cy="80768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baseline="0" dirty="0">
              <a:solidFill>
                <a:schemeClr val="tx1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得到鵝隻在影像中的</a:t>
          </a:r>
          <a:r>
            <a:rPr lang="en-US" altLang="zh-TW" sz="1400" b="1" kern="1200" baseline="0" dirty="0">
              <a:solidFill>
                <a:srgbClr val="FF0000"/>
              </a:solidFill>
              <a:latin typeface="Calibri" panose="020F0502020204030204" pitchFamily="34" charset="0"/>
              <a:ea typeface="jf open 粉圓 1.1" panose="020F0500000000000000" pitchFamily="34" charset="-120"/>
            </a:rPr>
            <a:t>Bounding Box </a:t>
          </a:r>
          <a:endParaRPr lang="zh-TW" altLang="en-US" sz="1400" b="1" kern="1200" baseline="0" dirty="0">
            <a:solidFill>
              <a:srgbClr val="FF0000"/>
            </a:solidFill>
            <a:latin typeface="Calibri" panose="020F0502020204030204" pitchFamily="34" charset="0"/>
            <a:ea typeface="jf open 粉圓 1.1" panose="020F0500000000000000" pitchFamily="34" charset="-120"/>
          </a:endParaRPr>
        </a:p>
      </dsp:txBody>
      <dsp:txXfrm>
        <a:off x="4040083" y="391078"/>
        <a:ext cx="1211527" cy="8076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B4FFC-A54E-402D-A794-7D862B3CC8AF}">
      <dsp:nvSpPr>
        <dsp:cNvPr id="0" name=""/>
        <dsp:cNvSpPr/>
      </dsp:nvSpPr>
      <dsp:spPr>
        <a:xfrm>
          <a:off x="3603" y="12346"/>
          <a:ext cx="2154334" cy="861733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baseline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影像透視</a:t>
          </a:r>
          <a:br>
            <a:rPr lang="en-US" altLang="zh-TW" sz="1600" kern="1200" baseline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</a:br>
          <a:r>
            <a:rPr lang="zh-TW" altLang="en-US" sz="1600" kern="1200" baseline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運算</a:t>
          </a:r>
          <a:endParaRPr lang="zh-TW" altLang="en-US" sz="1600" kern="1200" baseline="0" dirty="0">
            <a:solidFill>
              <a:srgbClr val="000000"/>
            </a:solidFill>
            <a:latin typeface="Calibri" panose="020F0502020204030204" pitchFamily="34" charset="0"/>
            <a:ea typeface="jf open 粉圓 1.1" panose="020F0500000000000000" pitchFamily="34" charset="-120"/>
            <a:cs typeface="+mn-cs"/>
          </a:endParaRPr>
        </a:p>
      </dsp:txBody>
      <dsp:txXfrm>
        <a:off x="434470" y="12346"/>
        <a:ext cx="1292601" cy="861733"/>
      </dsp:txXfrm>
    </dsp:sp>
    <dsp:sp modelId="{786CBAE7-458F-42FA-958E-3DADDB2F7752}">
      <dsp:nvSpPr>
        <dsp:cNvPr id="0" name=""/>
        <dsp:cNvSpPr/>
      </dsp:nvSpPr>
      <dsp:spPr>
        <a:xfrm>
          <a:off x="1942504" y="12346"/>
          <a:ext cx="2154334" cy="861733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baseline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利用</a:t>
          </a:r>
          <a:r>
            <a:rPr lang="en-US" altLang="zh-TW" sz="1600" b="1" kern="1200" baseline="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Deep Sort</a:t>
          </a:r>
          <a:r>
            <a:rPr lang="zh-TW" altLang="en-US" sz="1600" kern="1200" baseline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判斷鵝隻啄羽狀況</a:t>
          </a:r>
          <a:endParaRPr lang="zh-TW" altLang="en-US" sz="1600" b="1" kern="1200" baseline="0" dirty="0">
            <a:solidFill>
              <a:srgbClr val="FF0000"/>
            </a:solidFill>
            <a:latin typeface="Calibri" panose="020F0502020204030204" pitchFamily="34" charset="0"/>
            <a:ea typeface="jf open 粉圓 1.1" panose="020F0500000000000000" pitchFamily="34" charset="-120"/>
            <a:cs typeface="+mn-cs"/>
          </a:endParaRPr>
        </a:p>
      </dsp:txBody>
      <dsp:txXfrm>
        <a:off x="2373371" y="12346"/>
        <a:ext cx="1292601" cy="861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c4e301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c4e301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81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69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/>
              <a:t>我們會想做這個是因為鵝隻會有異常現象，像是飛機翅、啄羽、軟腳</a:t>
            </a:r>
            <a:r>
              <a:rPr lang="en-US" altLang="zh-TW" b="0" dirty="0"/>
              <a:t>…</a:t>
            </a:r>
            <a:r>
              <a:rPr lang="zh-TW" altLang="en-US" b="0" dirty="0"/>
              <a:t>等等，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/>
              <a:t>所以我們想從到的飼料去做分析，偶然間就找到這一個</a:t>
            </a:r>
            <a:r>
              <a:rPr lang="en-US" altLang="zh-TW" b="0" dirty="0"/>
              <a:t>Dataset</a:t>
            </a:r>
            <a:r>
              <a:rPr lang="zh-TW" altLang="en-US" b="0" dirty="0"/>
              <a:t>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/>
              <a:t>所以我們就利用</a:t>
            </a:r>
            <a:r>
              <a:rPr lang="en-US" altLang="zh-TW" b="0" dirty="0"/>
              <a:t>CNN</a:t>
            </a:r>
            <a:r>
              <a:rPr lang="zh-TW" altLang="en-US" b="0" dirty="0"/>
              <a:t>進行分析，找出</a:t>
            </a:r>
            <a:r>
              <a:rPr lang="zh-TW" altLang="en-US" sz="1100" b="0" dirty="0">
                <a:ea typeface="微軟正黑體" panose="020B0604030504040204" pitchFamily="34" charset="-120"/>
                <a:cs typeface="Rajdhani"/>
                <a:sym typeface="Rajdhani"/>
              </a:rPr>
              <a:t>特徵，就可以對稻米的質量進行分類和評估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/>
              <a:t>那我們也做了一個能夠追蹤鵝啄羽的模型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/>
              <a:t>所以以下會分為兩個部分進行講解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2690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6310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26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098bb5640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098bb5640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76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098bb5640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098bb5640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事先架好的攝影機獲得大量的鵝隻影像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將獲得的影像，經過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做影像前處理，其中包括將影片拆成數幀、進行切割、擴增資料集等，進而得到大量的資料集。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712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Labelimg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將資料集進行人工標記，標記的標籤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只有在啄羽毛的鵝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708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激活函數的選擇對於深度學習網絡是至關重要的。</a:t>
            </a:r>
            <a:r>
              <a:rPr lang="en-US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YOLO v5</a:t>
            </a:r>
            <a:r>
              <a:rPr lang="zh-TW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的作者使用了</a:t>
            </a:r>
            <a:r>
              <a:rPr lang="en-US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Leaky </a:t>
            </a:r>
            <a:r>
              <a:rPr lang="en-US" altLang="zh-TW" sz="1800" kern="100" spc="5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ReLU</a:t>
            </a:r>
            <a:r>
              <a:rPr lang="en-US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 </a:t>
            </a:r>
            <a:r>
              <a:rPr lang="zh-TW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和</a:t>
            </a:r>
            <a:r>
              <a:rPr lang="en-US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Sigmoid </a:t>
            </a:r>
            <a:r>
              <a:rPr lang="zh-TW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激活函數。</a:t>
            </a:r>
            <a:endParaRPr lang="en-US" altLang="zh-TW" sz="1800" kern="100" spc="5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Gungsuh" panose="020B0503020000020004" pitchFamily="18" charset="-127"/>
            </a:endParaRPr>
          </a:p>
          <a:p>
            <a:pPr marL="158750" indent="0">
              <a:buNone/>
            </a:pPr>
            <a:r>
              <a:rPr lang="zh-TW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在</a:t>
            </a:r>
            <a:r>
              <a:rPr lang="en-US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YOLOv5</a:t>
            </a:r>
            <a:r>
              <a:rPr lang="zh-TW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中，中間</a:t>
            </a:r>
            <a:r>
              <a:rPr lang="en-US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/</a:t>
            </a:r>
            <a:r>
              <a:rPr lang="zh-TW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隱藏層使用了</a:t>
            </a:r>
            <a:r>
              <a:rPr lang="en-US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Leaky </a:t>
            </a:r>
            <a:r>
              <a:rPr lang="en-US" altLang="zh-TW" sz="1800" kern="100" spc="5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ReLU</a:t>
            </a:r>
            <a:r>
              <a:rPr lang="en-US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 </a:t>
            </a:r>
            <a:r>
              <a:rPr lang="zh-TW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激活函數，最後的檢測層使用了</a:t>
            </a:r>
            <a:r>
              <a:rPr lang="en-US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Sigmoid </a:t>
            </a:r>
            <a:r>
              <a:rPr lang="zh-TW" altLang="zh-TW" sz="1800" kern="100" spc="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Gungsuh" panose="020B0503020000020004" pitchFamily="18" charset="-127"/>
              </a:rPr>
              <a:t>形激活函數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184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69674"/>
            <a:ext cx="4608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63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83875"/>
            <a:ext cx="4608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rdo"/>
              <a:buNone/>
              <a:defRPr sz="175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" name="投影片編號版面配置區 11">
            <a:extLst>
              <a:ext uri="{FF2B5EF4-FFF2-40B4-BE49-F238E27FC236}">
                <a16:creationId xmlns:a16="http://schemas.microsoft.com/office/drawing/2014/main" id="{083FDE86-A58F-1389-F6B6-D34532549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AD87B6-02A6-4C15-5CA3-3544A2EA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6206D2-A74A-9C8D-A6A7-F44D3E854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977E6D-F8D2-49B3-6EFE-AFC7F7AD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1DFC98-1948-5BF1-1672-36A63D36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21EE6E-5B24-7E1C-266C-986FF508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7F43B8-8FCD-31D2-A66C-55AFD3B5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20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B6F00-6327-88B6-4613-3371A73E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55AE67-60FC-EC9E-4C95-6E999A807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0C907D-1E0F-0728-F920-1603BF874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A18A05-570F-9C0D-C93C-E36D23CA7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2DBD82F-7D53-3C29-10D0-D93CF374E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6892E7-9833-764F-0458-86ED2875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8E22C15-FA9B-323F-EC38-632E8953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23A74FD-D5AD-5110-138D-0832B049A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136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0E315-C716-ECE8-3973-44C854A7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85A6D5C-2E01-1642-82F1-DD140A15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A99676A-3503-B523-F2FD-31844F11C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CA5EBE-DDBC-396C-42AD-DDB24B32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76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D155A4B-4A97-E47D-9FFF-B97665DA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D25043-F3E5-507E-0EF9-A84510CB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F67BE2-BF11-D507-C657-EC0826CA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981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C1A11-6220-6BFD-1AD1-E69F3D4A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BA73C3-9A54-44F5-2B9B-53AAC0B9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9370A8-FA0E-E525-8530-D2E34CB68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13AB720-7717-65ED-731D-0357008D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2624A0-A312-5B4F-C3CD-0AD88864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FA8AC2-FF11-6475-C195-965F75C1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961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7E049-1CD3-AB72-2E92-03E1051D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EC9C696-6B62-2E17-813B-234AECD14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1611CB-4AAB-2418-FF07-196393071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A7CFE-CB8B-0A80-1A3D-4DACB458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2C252A-3AC0-B2CC-EDED-6A3A0FA7E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0E789A-E756-70D0-E9BF-23A22744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875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825F2-F50D-9541-8BCE-4EC720F2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4C5CE3-02BD-2F0D-9AB6-B222D0A9D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9A9DDE-CE64-8685-6EB0-FEE12A27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04BA46-9B82-54CC-0786-275F47DD5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40B540-9361-B43C-D3FA-61A63B72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513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2D3A2D-3479-D6E4-0588-1D69988466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1E4B99-5251-925D-6E43-24D0B5390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D80821-5CFE-4ACC-E3DB-F28C40E0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72C2D6-F86D-DC38-E803-4977A8A9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BABA0D-DA95-CA40-C2CB-6DB3EFF5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97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2350" y="475488"/>
            <a:ext cx="77193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09875" y="1059000"/>
            <a:ext cx="7719300" cy="3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8650" y="-6171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325" y="1768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650" y="437000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99225" y="208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投影片編號版面配置區 11">
            <a:extLst>
              <a:ext uri="{FF2B5EF4-FFF2-40B4-BE49-F238E27FC236}">
                <a16:creationId xmlns:a16="http://schemas.microsoft.com/office/drawing/2014/main" id="{FABF95F9-9B12-B07B-960A-1FF97D9D1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3225" y="475500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6537" y="-2847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1862" y="-78567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11">
            <a:extLst>
              <a:ext uri="{FF2B5EF4-FFF2-40B4-BE49-F238E27FC236}">
                <a16:creationId xmlns:a16="http://schemas.microsoft.com/office/drawing/2014/main" id="{231FE365-5E1F-1E61-E8C8-D2B87E49A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3462050" y="1063450"/>
            <a:ext cx="49686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" name="投影片編號版面配置區 11">
            <a:extLst>
              <a:ext uri="{FF2B5EF4-FFF2-40B4-BE49-F238E27FC236}">
                <a16:creationId xmlns:a16="http://schemas.microsoft.com/office/drawing/2014/main" id="{ED90FD0B-243A-B439-B993-A0D2D0747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_1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38589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" name="投影片編號版面配置區 11">
            <a:extLst>
              <a:ext uri="{FF2B5EF4-FFF2-40B4-BE49-F238E27FC236}">
                <a16:creationId xmlns:a16="http://schemas.microsoft.com/office/drawing/2014/main" id="{833FC8A8-1281-6CA1-AE69-6B45FE338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_1_1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5814575" y="381300"/>
            <a:ext cx="26160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ubTitle" idx="1"/>
          </p:nvPr>
        </p:nvSpPr>
        <p:spPr>
          <a:xfrm>
            <a:off x="5296625" y="2652950"/>
            <a:ext cx="3133800" cy="15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" name="投影片編號版面配置區 11">
            <a:extLst>
              <a:ext uri="{FF2B5EF4-FFF2-40B4-BE49-F238E27FC236}">
                <a16:creationId xmlns:a16="http://schemas.microsoft.com/office/drawing/2014/main" id="{F6175A90-C69C-7244-FC0B-00819D633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AFDE7-8AC4-C275-BFFE-676B0E1BB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EFEFE6-F4C7-C957-EBBC-8C8CD14BE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0ED6FB-778C-FF7E-F59A-04656658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7D1944-2FDF-D9D4-94EF-4F7885981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DA3AA2-98D8-2F04-D921-2F7AF05C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9376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Solo título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60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9A34F-8F50-72C3-B68E-760B5C35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FBF8DE-0E36-3DB3-6486-BCA494047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9EBB73-BCFF-9385-AC83-785074F8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54CA0D-AFC2-18C0-5DF5-A0FD4D98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1EE249-82D7-E322-51AB-48A563B1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19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CBFC3-5ACF-2822-7EE4-BBD52AF3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D78764-4346-9B87-A5C5-55A30B597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3795BA-7AD1-E5E9-35C0-B9E7F601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81DE76-D078-09F1-523A-64757392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A586AC-ED13-999A-2BC7-ED372254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81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600"/>
            <a:ext cx="77175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4" name="投影片編號版面配置區 11">
            <a:extLst>
              <a:ext uri="{FF2B5EF4-FFF2-40B4-BE49-F238E27FC236}">
                <a16:creationId xmlns:a16="http://schemas.microsoft.com/office/drawing/2014/main" id="{C189B5F5-2B89-9528-2B41-14CF188B9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  <p:sldLayoutId id="2147483662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7A27D2C-9630-35AC-8CFF-18EC6C48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80552C-A162-DC39-AEA0-3E906DD4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DBDB57-95A7-E815-464E-596CB341D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21E42-C1CE-4928-A133-479033F18A6A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69D371-114B-33D5-5B0F-833882F61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ABF254-1BD1-23CC-C673-B2C3B1224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14CAE-E221-455A-96ED-8913815EB0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6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63" y="-568363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69432" y="2582451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>
            <a:spLocks noGrp="1"/>
          </p:cNvSpPr>
          <p:nvPr>
            <p:ph type="ctrTitle"/>
          </p:nvPr>
        </p:nvSpPr>
        <p:spPr>
          <a:xfrm>
            <a:off x="298035" y="1240603"/>
            <a:ext cx="6520007" cy="701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2"/>
              </a:buClr>
              <a:buSzPts val="2800"/>
            </a:pPr>
            <a:r>
              <a:rPr lang="en-US" altLang="zh-TW" sz="4000" dirty="0">
                <a:solidFill>
                  <a:schemeClr val="accent4"/>
                </a:solidFill>
                <a:effectLst>
                  <a:glow rad="101600">
                    <a:schemeClr val="tx2">
                      <a:lumMod val="50000"/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jf open 粉圓 1.1" panose="020F0500000000000000" pitchFamily="34" charset="-120"/>
                <a:sym typeface="Advent Pro Light"/>
              </a:rPr>
              <a:t>AI </a:t>
            </a:r>
            <a:r>
              <a:rPr lang="zh-TW" altLang="en-US" sz="4000" dirty="0">
                <a:solidFill>
                  <a:schemeClr val="accent4"/>
                </a:solidFill>
                <a:effectLst>
                  <a:glow rad="101600">
                    <a:schemeClr val="tx2">
                      <a:lumMod val="50000"/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jf open 粉圓 1.1" panose="020F0500000000000000" pitchFamily="34" charset="-120"/>
                <a:sym typeface="Advent Pro Light"/>
              </a:rPr>
              <a:t>跨領域實作專題期末報告</a:t>
            </a:r>
            <a:endParaRPr lang="zh-TW" altLang="en-US" sz="4000" b="1" dirty="0">
              <a:ln>
                <a:solidFill>
                  <a:srgbClr val="D8B228"/>
                </a:solidFill>
              </a:ln>
              <a:solidFill>
                <a:schemeClr val="accent4"/>
              </a:solidFill>
              <a:effectLst>
                <a:glow rad="101600">
                  <a:srgbClr val="FFFF99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SetoFont" panose="02000600000000000000" pitchFamily="2" charset="-120"/>
              <a:sym typeface="Arial"/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369" y="-1109744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790" y="-1144032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918742">
            <a:off x="3582027" y="4260332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730994">
            <a:off x="315019" y="3326246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71050" y="-257091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42279" y="6502497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7;p13">
            <a:extLst>
              <a:ext uri="{FF2B5EF4-FFF2-40B4-BE49-F238E27FC236}">
                <a16:creationId xmlns:a16="http://schemas.microsoft.com/office/drawing/2014/main" id="{94FA6E89-B0A1-D348-A5F4-F050156FCDD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27019" r="52776" b="15628"/>
          <a:stretch/>
        </p:blipFill>
        <p:spPr>
          <a:xfrm flipH="1">
            <a:off x="7330770" y="2811631"/>
            <a:ext cx="2019102" cy="23744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語音泡泡: 橢圓形 12">
            <a:extLst>
              <a:ext uri="{FF2B5EF4-FFF2-40B4-BE49-F238E27FC236}">
                <a16:creationId xmlns:a16="http://schemas.microsoft.com/office/drawing/2014/main" id="{9F337F7D-5E20-5932-C2AA-4F66F9A80C14}"/>
              </a:ext>
            </a:extLst>
          </p:cNvPr>
          <p:cNvSpPr/>
          <p:nvPr/>
        </p:nvSpPr>
        <p:spPr>
          <a:xfrm>
            <a:off x="6221399" y="2276127"/>
            <a:ext cx="1696065" cy="612648"/>
          </a:xfrm>
          <a:prstGeom prst="wedgeEllipseCallout">
            <a:avLst>
              <a:gd name="adj1" fmla="val 23708"/>
              <a:gd name="adj2" fmla="val 6956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zh-TW" altLang="en-US" dirty="0">
                <a:solidFill>
                  <a:srgbClr val="35B8D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我要吃好米</a:t>
            </a:r>
            <a:r>
              <a:rPr lang="en-US" altLang="zh-TW" dirty="0">
                <a:solidFill>
                  <a:srgbClr val="35B8D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</a:t>
            </a:r>
            <a:endParaRPr lang="zh-TW" altLang="en-US" dirty="0">
              <a:solidFill>
                <a:srgbClr val="35B8D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4" name="Google Shape;103;p24">
            <a:extLst>
              <a:ext uri="{FF2B5EF4-FFF2-40B4-BE49-F238E27FC236}">
                <a16:creationId xmlns:a16="http://schemas.microsoft.com/office/drawing/2014/main" id="{731FA78A-CED2-9ADA-79B7-C49FF75B58ED}"/>
              </a:ext>
            </a:extLst>
          </p:cNvPr>
          <p:cNvSpPr txBox="1">
            <a:spLocks/>
          </p:cNvSpPr>
          <p:nvPr/>
        </p:nvSpPr>
        <p:spPr>
          <a:xfrm>
            <a:off x="212052" y="2540666"/>
            <a:ext cx="5721413" cy="431609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rdo"/>
              <a:buNone/>
              <a:defRPr sz="175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rdo"/>
              <a:buNone/>
              <a:defRPr sz="28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rdo"/>
              <a:buNone/>
              <a:defRPr sz="28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rdo"/>
              <a:buNone/>
              <a:defRPr sz="28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rdo"/>
              <a:buNone/>
              <a:defRPr sz="28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rdo"/>
              <a:buNone/>
              <a:defRPr sz="28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rdo"/>
              <a:buNone/>
              <a:defRPr sz="28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rdo"/>
              <a:buNone/>
              <a:defRPr sz="28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rdo"/>
              <a:buNone/>
              <a:defRPr sz="28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 marL="0" indent="0" algn="ctr"/>
            <a:r>
              <a:rPr lang="en-US" altLang="zh-TW" dirty="0">
                <a:latin typeface="Calibri" panose="020F0502020204030204" pitchFamily="34" charset="0"/>
                <a:ea typeface="jf open 粉圓 1.1" panose="020F0500000000000000" pitchFamily="34" charset="-120"/>
                <a:cs typeface="Fira Sans Condensed Light"/>
                <a:sym typeface="Fira Sans Condensed Light"/>
              </a:rPr>
              <a:t>B10856012</a:t>
            </a:r>
            <a:r>
              <a:rPr lang="zh-TW" altLang="en-US" dirty="0">
                <a:latin typeface="Calibri" panose="020F0502020204030204" pitchFamily="34" charset="0"/>
                <a:ea typeface="jf open 粉圓 1.1" panose="020F0500000000000000" pitchFamily="34" charset="-120"/>
                <a:cs typeface="Fira Sans Condensed Light"/>
                <a:sym typeface="Fira Sans Condensed Light"/>
              </a:rPr>
              <a:t> 吳明軒</a:t>
            </a:r>
            <a:r>
              <a:rPr lang="en-US" altLang="zh-TW" dirty="0">
                <a:latin typeface="Calibri" panose="020F0502020204030204" pitchFamily="34" charset="0"/>
                <a:ea typeface="jf open 粉圓 1.1" panose="020F0500000000000000" pitchFamily="34" charset="-120"/>
                <a:cs typeface="Fira Sans Condensed Light"/>
                <a:sym typeface="Fira Sans Condensed Light"/>
              </a:rPr>
              <a:t> B10856025</a:t>
            </a:r>
            <a:r>
              <a:rPr lang="zh-TW" altLang="en-US" dirty="0">
                <a:latin typeface="Calibri" panose="020F0502020204030204" pitchFamily="34" charset="0"/>
                <a:ea typeface="jf open 粉圓 1.1" panose="020F0500000000000000" pitchFamily="34" charset="-120"/>
                <a:cs typeface="Fira Sans Condensed Light"/>
                <a:sym typeface="Fira Sans Condensed Light"/>
              </a:rPr>
              <a:t> 王郁晴</a:t>
            </a:r>
            <a:r>
              <a:rPr lang="en-US" altLang="zh-TW" dirty="0">
                <a:latin typeface="Calibri" panose="020F0502020204030204" pitchFamily="34" charset="0"/>
                <a:ea typeface="jf open 粉圓 1.1" panose="020F0500000000000000" pitchFamily="34" charset="-120"/>
                <a:cs typeface="Fira Sans Condensed Light"/>
                <a:sym typeface="Fira Sans Condensed Light"/>
              </a:rPr>
              <a:t> B10856050</a:t>
            </a:r>
            <a:r>
              <a:rPr lang="zh-TW" altLang="en-US" dirty="0">
                <a:latin typeface="Calibri" panose="020F0502020204030204" pitchFamily="34" charset="0"/>
                <a:ea typeface="jf open 粉圓 1.1" panose="020F0500000000000000" pitchFamily="34" charset="-120"/>
                <a:cs typeface="Fira Sans Condensed Light"/>
                <a:sym typeface="Fira Sans Condensed Light"/>
              </a:rPr>
              <a:t> 蔡承恩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3EC533-0B92-5DFE-9292-75DB3BCF788C}"/>
              </a:ext>
            </a:extLst>
          </p:cNvPr>
          <p:cNvSpPr txBox="1"/>
          <p:nvPr/>
        </p:nvSpPr>
        <p:spPr>
          <a:xfrm>
            <a:off x="288631" y="1877370"/>
            <a:ext cx="37696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solidFill>
                  <a:schemeClr val="accent4"/>
                </a:solidFill>
                <a:effectLst>
                  <a:glow rad="101600">
                    <a:schemeClr val="tx2">
                      <a:lumMod val="50000"/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  <a:cs typeface="SetoFont" panose="02000600000000000000" pitchFamily="2" charset="-120"/>
                <a:sym typeface="Arial"/>
              </a:rPr>
              <a:t>不勞鵝獲的</a:t>
            </a:r>
            <a:r>
              <a:rPr lang="zh-TW" altLang="en-US" sz="4000" b="1" dirty="0">
                <a:ln>
                  <a:solidFill>
                    <a:srgbClr val="D8B228"/>
                  </a:solidFill>
                </a:ln>
                <a:solidFill>
                  <a:schemeClr val="accent4"/>
                </a:solidFill>
                <a:effectLst>
                  <a:glow rad="101600">
                    <a:srgbClr val="FFFF99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  <a:cs typeface="SetoFont" panose="02000600000000000000" pitchFamily="2" charset="-120"/>
                <a:sym typeface="Arial"/>
              </a:rPr>
              <a:t>稻米</a:t>
            </a:r>
            <a:endParaRPr lang="zh-TW" altLang="en-US" sz="40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AA32F72-0DA2-6047-298D-91F9E8C4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42" y="2571750"/>
            <a:ext cx="2972215" cy="1362265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67ED7B4C-78E8-057D-0452-B2958781566C}"/>
              </a:ext>
            </a:extLst>
          </p:cNvPr>
          <p:cNvGrpSpPr/>
          <p:nvPr/>
        </p:nvGrpSpPr>
        <p:grpSpPr>
          <a:xfrm>
            <a:off x="4575244" y="2614333"/>
            <a:ext cx="138600" cy="1277075"/>
            <a:chOff x="5713185" y="2265963"/>
            <a:chExt cx="138600" cy="1277075"/>
          </a:xfrm>
        </p:grpSpPr>
        <p:sp>
          <p:nvSpPr>
            <p:cNvPr id="7" name="Google Shape;1592;p41">
              <a:extLst>
                <a:ext uri="{FF2B5EF4-FFF2-40B4-BE49-F238E27FC236}">
                  <a16:creationId xmlns:a16="http://schemas.microsoft.com/office/drawing/2014/main" id="{F4DF002C-E2CE-9C18-7CD1-CB98672C99D4}"/>
                </a:ext>
              </a:extLst>
            </p:cNvPr>
            <p:cNvSpPr/>
            <p:nvPr/>
          </p:nvSpPr>
          <p:spPr>
            <a:xfrm>
              <a:off x="5713185" y="3404438"/>
              <a:ext cx="138600" cy="1386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6;p41">
              <a:extLst>
                <a:ext uri="{FF2B5EF4-FFF2-40B4-BE49-F238E27FC236}">
                  <a16:creationId xmlns:a16="http://schemas.microsoft.com/office/drawing/2014/main" id="{560A82F2-D7F7-D612-9369-3361D7839A17}"/>
                </a:ext>
              </a:extLst>
            </p:cNvPr>
            <p:cNvSpPr/>
            <p:nvPr/>
          </p:nvSpPr>
          <p:spPr>
            <a:xfrm>
              <a:off x="5749175" y="2301975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91;p41">
              <a:extLst>
                <a:ext uri="{FF2B5EF4-FFF2-40B4-BE49-F238E27FC236}">
                  <a16:creationId xmlns:a16="http://schemas.microsoft.com/office/drawing/2014/main" id="{F28D6E36-9F9C-15DA-BD2D-6EFB7B328F96}"/>
                </a:ext>
              </a:extLst>
            </p:cNvPr>
            <p:cNvSpPr/>
            <p:nvPr/>
          </p:nvSpPr>
          <p:spPr>
            <a:xfrm>
              <a:off x="5713185" y="2265963"/>
              <a:ext cx="138600" cy="1386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1595;p41">
              <a:extLst>
                <a:ext uri="{FF2B5EF4-FFF2-40B4-BE49-F238E27FC236}">
                  <a16:creationId xmlns:a16="http://schemas.microsoft.com/office/drawing/2014/main" id="{FF9DAABB-1EFE-A06F-1F17-2FF877FADC9C}"/>
                </a:ext>
              </a:extLst>
            </p:cNvPr>
            <p:cNvCxnSpPr>
              <a:cxnSpLocks/>
              <a:stCxn id="9" idx="4"/>
              <a:endCxn id="7" idx="0"/>
            </p:cNvCxnSpPr>
            <p:nvPr/>
          </p:nvCxnSpPr>
          <p:spPr>
            <a:xfrm>
              <a:off x="5782485" y="2404563"/>
              <a:ext cx="0" cy="999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597;p41">
              <a:extLst>
                <a:ext uri="{FF2B5EF4-FFF2-40B4-BE49-F238E27FC236}">
                  <a16:creationId xmlns:a16="http://schemas.microsoft.com/office/drawing/2014/main" id="{9DBFBF0C-CE32-7618-6F9C-2D4FDB19E4B3}"/>
                </a:ext>
              </a:extLst>
            </p:cNvPr>
            <p:cNvSpPr/>
            <p:nvPr/>
          </p:nvSpPr>
          <p:spPr>
            <a:xfrm>
              <a:off x="5749175" y="3440475"/>
              <a:ext cx="66600" cy="66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AC8B8C4E-DDEE-6891-B83E-181369C60FFB}"/>
              </a:ext>
            </a:extLst>
          </p:cNvPr>
          <p:cNvSpPr/>
          <p:nvPr/>
        </p:nvSpPr>
        <p:spPr>
          <a:xfrm>
            <a:off x="5198349" y="2683633"/>
            <a:ext cx="2634825" cy="10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F3F3F3"/>
              </a:buClr>
              <a:buSzPts val="1200"/>
            </a:pPr>
            <a:r>
              <a:rPr lang="zh-TW" altLang="en-US" sz="1800" b="1" dirty="0">
                <a:solidFill>
                  <a:srgbClr val="F3F3F3"/>
                </a:solidFill>
                <a:latin typeface="Fira Sans Condensed Light"/>
                <a:ea typeface="微軟正黑體" panose="020B0604030504040204" pitchFamily="34" charset="-120"/>
                <a:cs typeface="Rajdhani"/>
                <a:sym typeface="Rajdhani"/>
              </a:rPr>
              <a:t>評估分類結果的分析圖，每一列是真實標籤圖；每一欄是預測值。</a:t>
            </a:r>
            <a:endParaRPr lang="en-US" altLang="zh-TW" sz="1800" b="1" dirty="0">
              <a:solidFill>
                <a:srgbClr val="F3F3F3"/>
              </a:solidFill>
              <a:latin typeface="Fira Sans Condensed Light"/>
              <a:ea typeface="微軟正黑體" panose="020B0604030504040204" pitchFamily="34" charset="-120"/>
              <a:cs typeface="Rajdhani"/>
              <a:sym typeface="Rajdhani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597034-B676-AD3D-454A-8D74BAAC6EE8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1744;p44">
            <a:extLst>
              <a:ext uri="{FF2B5EF4-FFF2-40B4-BE49-F238E27FC236}">
                <a16:creationId xmlns:a16="http://schemas.microsoft.com/office/drawing/2014/main" id="{AAE20D4F-D78F-4905-DD0F-AA26F51A6A09}"/>
              </a:ext>
            </a:extLst>
          </p:cNvPr>
          <p:cNvSpPr txBox="1">
            <a:spLocks/>
          </p:cNvSpPr>
          <p:nvPr/>
        </p:nvSpPr>
        <p:spPr>
          <a:xfrm>
            <a:off x="669624" y="364682"/>
            <a:ext cx="7804751" cy="11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Result</a:t>
            </a:r>
            <a:br>
              <a:rPr lang="en-US" altLang="zh-TW" sz="3200" dirty="0">
                <a:ea typeface="jf open 粉圓 1.1" panose="020F0500000000000000" pitchFamily="34" charset="-120"/>
              </a:rPr>
            </a:br>
            <a:r>
              <a:rPr lang="zh-TW" altLang="en-US" sz="2800" dirty="0">
                <a:solidFill>
                  <a:schemeClr val="accent2"/>
                </a:solidFill>
                <a:ea typeface="jf open 粉圓 1.1" panose="020F0500000000000000" pitchFamily="34" charset="-120"/>
              </a:rPr>
              <a:t>預測結果</a:t>
            </a:r>
            <a:endParaRPr lang="en-US" altLang="zh-TW" sz="3200" dirty="0">
              <a:ea typeface="jf open 粉圓 1.1" panose="020F0500000000000000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943E8B-F5EC-A04F-1E8E-2C1E2AC9C590}"/>
              </a:ext>
            </a:extLst>
          </p:cNvPr>
          <p:cNvSpPr txBox="1"/>
          <p:nvPr/>
        </p:nvSpPr>
        <p:spPr>
          <a:xfrm>
            <a:off x="3441683" y="184693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  <a:buClr>
                <a:schemeClr val="lt1"/>
              </a:buClr>
              <a:buSzPts val="3600"/>
            </a:pPr>
            <a:r>
              <a:rPr lang="zh-TW" altLang="en-US" sz="2800" dirty="0">
                <a:solidFill>
                  <a:schemeClr val="lt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sym typeface="Josefin Sans"/>
              </a:rPr>
              <a:t>混淆矩陣分析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EC73954A-C6E3-B737-E5E8-C62CB25A4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5436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;p26">
            <a:extLst>
              <a:ext uri="{FF2B5EF4-FFF2-40B4-BE49-F238E27FC236}">
                <a16:creationId xmlns:a16="http://schemas.microsoft.com/office/drawing/2014/main" id="{6C6ABCEE-A64B-7B1D-5251-EB51C9F82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4294" y="146797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Mistake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16;p26">
            <a:extLst>
              <a:ext uri="{FF2B5EF4-FFF2-40B4-BE49-F238E27FC236}">
                <a16:creationId xmlns:a16="http://schemas.microsoft.com/office/drawing/2014/main" id="{C998E88F-779B-397B-7701-499DBC2D067D}"/>
              </a:ext>
            </a:extLst>
          </p:cNvPr>
          <p:cNvSpPr txBox="1">
            <a:spLocks/>
          </p:cNvSpPr>
          <p:nvPr/>
        </p:nvSpPr>
        <p:spPr>
          <a:xfrm>
            <a:off x="1163418" y="1909604"/>
            <a:ext cx="2339100" cy="415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zh-TW" altLang="en-US" sz="2000" b="1" dirty="0">
                <a:solidFill>
                  <a:srgbClr val="F3F3F3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Rajdhani"/>
                <a:sym typeface="Rajdhani"/>
              </a:rPr>
              <a:t>預測錯誤的類別</a:t>
            </a:r>
          </a:p>
        </p:txBody>
      </p:sp>
      <p:sp>
        <p:nvSpPr>
          <p:cNvPr id="5" name="Google Shape;117;p26">
            <a:extLst>
              <a:ext uri="{FF2B5EF4-FFF2-40B4-BE49-F238E27FC236}">
                <a16:creationId xmlns:a16="http://schemas.microsoft.com/office/drawing/2014/main" id="{AF491FC0-25DF-256D-C5E5-5ADAA6F93F24}"/>
              </a:ext>
            </a:extLst>
          </p:cNvPr>
          <p:cNvSpPr txBox="1">
            <a:spLocks/>
          </p:cNvSpPr>
          <p:nvPr/>
        </p:nvSpPr>
        <p:spPr>
          <a:xfrm>
            <a:off x="6387621" y="146797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4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Correct</a:t>
            </a:r>
            <a:endParaRPr lang="en-US" sz="32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dvent Pro Light"/>
            </a:endParaRPr>
          </a:p>
        </p:txBody>
      </p:sp>
      <p:sp>
        <p:nvSpPr>
          <p:cNvPr id="6" name="Google Shape;118;p26">
            <a:extLst>
              <a:ext uri="{FF2B5EF4-FFF2-40B4-BE49-F238E27FC236}">
                <a16:creationId xmlns:a16="http://schemas.microsoft.com/office/drawing/2014/main" id="{8BF36467-6684-E695-FF43-DBC9335B25BA}"/>
              </a:ext>
            </a:extLst>
          </p:cNvPr>
          <p:cNvSpPr txBox="1">
            <a:spLocks/>
          </p:cNvSpPr>
          <p:nvPr/>
        </p:nvSpPr>
        <p:spPr>
          <a:xfrm>
            <a:off x="6387621" y="1905069"/>
            <a:ext cx="2339100" cy="41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zh-TW" altLang="en-US" sz="2000" b="1" dirty="0">
                <a:solidFill>
                  <a:srgbClr val="F3F3F3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Rajdhani"/>
                <a:sym typeface="Rajdhani"/>
              </a:rPr>
              <a:t>預測正確的類別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56409518-3FC0-329A-4C0A-CDBF8482965A}"/>
              </a:ext>
            </a:extLst>
          </p:cNvPr>
          <p:cNvSpPr txBox="1">
            <a:spLocks/>
          </p:cNvSpPr>
          <p:nvPr/>
        </p:nvSpPr>
        <p:spPr>
          <a:xfrm>
            <a:off x="366918" y="1745704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en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26;p26">
            <a:extLst>
              <a:ext uri="{FF2B5EF4-FFF2-40B4-BE49-F238E27FC236}">
                <a16:creationId xmlns:a16="http://schemas.microsoft.com/office/drawing/2014/main" id="{67DC2461-8771-7C00-A77F-C016006F7501}"/>
              </a:ext>
            </a:extLst>
          </p:cNvPr>
          <p:cNvSpPr txBox="1">
            <a:spLocks/>
          </p:cNvSpPr>
          <p:nvPr/>
        </p:nvSpPr>
        <p:spPr>
          <a:xfrm>
            <a:off x="5591046" y="173192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" altLang="zh-TW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" sz="2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Google Shape;128;p26">
            <a:extLst>
              <a:ext uri="{FF2B5EF4-FFF2-40B4-BE49-F238E27FC236}">
                <a16:creationId xmlns:a16="http://schemas.microsoft.com/office/drawing/2014/main" id="{F05FE88A-F362-4685-4039-E306A784A762}"/>
              </a:ext>
            </a:extLst>
          </p:cNvPr>
          <p:cNvCxnSpPr/>
          <p:nvPr/>
        </p:nvCxnSpPr>
        <p:spPr>
          <a:xfrm>
            <a:off x="6267322" y="1632944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" name="Google Shape;130;p26">
            <a:extLst>
              <a:ext uri="{FF2B5EF4-FFF2-40B4-BE49-F238E27FC236}">
                <a16:creationId xmlns:a16="http://schemas.microsoft.com/office/drawing/2014/main" id="{18AFF350-2EF7-6289-FB57-C3C91A94C019}"/>
              </a:ext>
            </a:extLst>
          </p:cNvPr>
          <p:cNvCxnSpPr/>
          <p:nvPr/>
        </p:nvCxnSpPr>
        <p:spPr>
          <a:xfrm>
            <a:off x="1043119" y="1635582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7449AA2-F4F0-5AB1-E9DF-FD47DEBB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6" y="2473716"/>
            <a:ext cx="3187081" cy="21872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3387E7-6185-3E18-6AA2-2059CB29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135" y="2464025"/>
            <a:ext cx="3187081" cy="2187119"/>
          </a:xfrm>
          <a:prstGeom prst="rect">
            <a:avLst/>
          </a:prstGeom>
        </p:spPr>
      </p:pic>
      <p:sp>
        <p:nvSpPr>
          <p:cNvPr id="14" name="Google Shape;641;p32">
            <a:extLst>
              <a:ext uri="{FF2B5EF4-FFF2-40B4-BE49-F238E27FC236}">
                <a16:creationId xmlns:a16="http://schemas.microsoft.com/office/drawing/2014/main" id="{56B9BC05-6366-C91C-5144-69E74FB1AFF4}"/>
              </a:ext>
            </a:extLst>
          </p:cNvPr>
          <p:cNvSpPr txBox="1">
            <a:spLocks/>
          </p:cNvSpPr>
          <p:nvPr/>
        </p:nvSpPr>
        <p:spPr>
          <a:xfrm>
            <a:off x="2950122" y="1231430"/>
            <a:ext cx="3187077" cy="123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zh-TW" altLang="en-US" sz="2400" b="1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Rajdhani"/>
                <a:sym typeface="Rajdhani"/>
              </a:rPr>
              <a:t>模型預測</a:t>
            </a:r>
            <a:br>
              <a:rPr lang="en-US" altLang="zh-TW" sz="2400" b="1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Rajdhani"/>
                <a:sym typeface="Rajdhani"/>
              </a:rPr>
            </a:br>
            <a:r>
              <a:rPr lang="zh-TW" altLang="en-US" sz="2400" b="1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Rajdhani"/>
                <a:sym typeface="Rajdhani"/>
              </a:rPr>
              <a:t>類別的機率</a:t>
            </a:r>
          </a:p>
        </p:txBody>
      </p:sp>
      <p:pic>
        <p:nvPicPr>
          <p:cNvPr id="17" name="Google Shape;466;p55">
            <a:extLst>
              <a:ext uri="{FF2B5EF4-FFF2-40B4-BE49-F238E27FC236}">
                <a16:creationId xmlns:a16="http://schemas.microsoft.com/office/drawing/2014/main" id="{C0466D55-90C3-5502-8E6C-4703142A4D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671" y="-455996"/>
            <a:ext cx="1887293" cy="196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2F32550-19CA-E515-3243-F66A175DC11C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Google Shape;1744;p44">
            <a:extLst>
              <a:ext uri="{FF2B5EF4-FFF2-40B4-BE49-F238E27FC236}">
                <a16:creationId xmlns:a16="http://schemas.microsoft.com/office/drawing/2014/main" id="{A8311F7A-501C-D7FE-E4DE-C39E103FB72F}"/>
              </a:ext>
            </a:extLst>
          </p:cNvPr>
          <p:cNvSpPr txBox="1">
            <a:spLocks/>
          </p:cNvSpPr>
          <p:nvPr/>
        </p:nvSpPr>
        <p:spPr>
          <a:xfrm>
            <a:off x="669624" y="364682"/>
            <a:ext cx="7804751" cy="11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Result</a:t>
            </a:r>
            <a:br>
              <a:rPr lang="en-US" altLang="zh-TW" sz="3200" dirty="0">
                <a:ea typeface="jf open 粉圓 1.1" panose="020F0500000000000000" pitchFamily="34" charset="-120"/>
              </a:rPr>
            </a:br>
            <a:r>
              <a:rPr lang="zh-TW" altLang="en-US" sz="2800" dirty="0">
                <a:solidFill>
                  <a:schemeClr val="accent2"/>
                </a:solidFill>
                <a:ea typeface="jf open 粉圓 1.1" panose="020F0500000000000000" pitchFamily="34" charset="-120"/>
              </a:rPr>
              <a:t>預測結果</a:t>
            </a:r>
            <a:endParaRPr lang="en-US" altLang="zh-TW" sz="3200" dirty="0">
              <a:ea typeface="jf open 粉圓 1.1" panose="020F0500000000000000" pitchFamily="34" charset="-120"/>
            </a:endParaRPr>
          </a:p>
        </p:txBody>
      </p:sp>
      <p:sp>
        <p:nvSpPr>
          <p:cNvPr id="16" name="投影片編號版面配置區 11">
            <a:extLst>
              <a:ext uri="{FF2B5EF4-FFF2-40B4-BE49-F238E27FC236}">
                <a16:creationId xmlns:a16="http://schemas.microsoft.com/office/drawing/2014/main" id="{3BEF394E-77AE-BA6C-9762-0431B216B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4382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41;p65">
            <a:extLst>
              <a:ext uri="{FF2B5EF4-FFF2-40B4-BE49-F238E27FC236}">
                <a16:creationId xmlns:a16="http://schemas.microsoft.com/office/drawing/2014/main" id="{31839E5A-89D5-880C-E4BF-28488C268F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40281">
            <a:off x="1237435" y="2188258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5;p48">
            <a:extLst>
              <a:ext uri="{FF2B5EF4-FFF2-40B4-BE49-F238E27FC236}">
                <a16:creationId xmlns:a16="http://schemas.microsoft.com/office/drawing/2014/main" id="{579B01F8-726C-FD81-C1F4-D9E1FC2B98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61471" flipH="1">
            <a:off x="4489413" y="2298680"/>
            <a:ext cx="3408966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29;p48">
            <a:extLst>
              <a:ext uri="{FF2B5EF4-FFF2-40B4-BE49-F238E27FC236}">
                <a16:creationId xmlns:a16="http://schemas.microsoft.com/office/drawing/2014/main" id="{6614F54A-D106-9BA9-5AFF-587F616BAD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013919" y="1262953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30;p48">
            <a:extLst>
              <a:ext uri="{FF2B5EF4-FFF2-40B4-BE49-F238E27FC236}">
                <a16:creationId xmlns:a16="http://schemas.microsoft.com/office/drawing/2014/main" id="{D471EBC8-E4AA-2CA0-3210-F7E40E6B004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27186" y="3960176"/>
            <a:ext cx="839381" cy="8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橢圓 48">
            <a:extLst>
              <a:ext uri="{FF2B5EF4-FFF2-40B4-BE49-F238E27FC236}">
                <a16:creationId xmlns:a16="http://schemas.microsoft.com/office/drawing/2014/main" id="{83004E0E-17D9-F7C2-7B83-9A82143D614B}"/>
              </a:ext>
            </a:extLst>
          </p:cNvPr>
          <p:cNvSpPr/>
          <p:nvPr/>
        </p:nvSpPr>
        <p:spPr>
          <a:xfrm>
            <a:off x="5357931" y="1912841"/>
            <a:ext cx="1671144" cy="1671144"/>
          </a:xfrm>
          <a:prstGeom prst="ellipse">
            <a:avLst/>
          </a:prstGeom>
          <a:gradFill>
            <a:gsLst>
              <a:gs pos="0">
                <a:schemeClr val="accent1">
                  <a:lumMod val="25000"/>
                </a:schemeClr>
              </a:gs>
              <a:gs pos="71000">
                <a:schemeClr val="tx2">
                  <a:lumMod val="75000"/>
                </a:schemeClr>
              </a:gs>
              <a:gs pos="36000">
                <a:schemeClr val="accent1">
                  <a:lumMod val="50000"/>
                  <a:alpha val="64000"/>
                </a:schemeClr>
              </a:gs>
              <a:gs pos="100000">
                <a:schemeClr val="tx2">
                  <a:lumMod val="95000"/>
                </a:schemeClr>
              </a:gs>
            </a:gsLst>
            <a:lin ang="27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accent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鵝隻異常</a:t>
            </a:r>
            <a:br>
              <a:rPr lang="en-US" altLang="zh-TW" sz="1800" dirty="0">
                <a:solidFill>
                  <a:schemeClr val="accent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zh-TW" altLang="en-US" sz="1800" dirty="0">
                <a:solidFill>
                  <a:schemeClr val="accent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行為分析</a:t>
            </a: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E2F60ECD-E334-ADFB-8019-2697D6A893AE}"/>
              </a:ext>
            </a:extLst>
          </p:cNvPr>
          <p:cNvSpPr/>
          <p:nvPr/>
        </p:nvSpPr>
        <p:spPr>
          <a:xfrm>
            <a:off x="2074818" y="1887156"/>
            <a:ext cx="1671144" cy="167114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71000">
                <a:schemeClr val="bg1">
                  <a:lumMod val="60000"/>
                  <a:lumOff val="40000"/>
                </a:schemeClr>
              </a:gs>
              <a:gs pos="36000">
                <a:schemeClr val="bg2">
                  <a:lumMod val="75000"/>
                </a:schemeClr>
              </a:gs>
              <a:gs pos="100000">
                <a:srgbClr val="FFFFCC">
                  <a:alpha val="63922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accent4">
                    <a:lumMod val="2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稻米分析 </a:t>
            </a:r>
          </a:p>
        </p:txBody>
      </p:sp>
      <p:pic>
        <p:nvPicPr>
          <p:cNvPr id="19" name="Google Shape;262;p44">
            <a:extLst>
              <a:ext uri="{FF2B5EF4-FFF2-40B4-BE49-F238E27FC236}">
                <a16:creationId xmlns:a16="http://schemas.microsoft.com/office/drawing/2014/main" id="{6634F911-0C53-E9D0-8150-AAE50DA4D3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088" y="109405"/>
            <a:ext cx="2990217" cy="3199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266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DDD6FC22-0D66-0879-21D0-C0060AA1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99" y="1111944"/>
            <a:ext cx="6898402" cy="371535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AE91774-A3ED-A64F-2FCD-6523AEA0C161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7F8C8E-323C-A872-5E82-29F841A28597}"/>
              </a:ext>
            </a:extLst>
          </p:cNvPr>
          <p:cNvSpPr txBox="1"/>
          <p:nvPr/>
        </p:nvSpPr>
        <p:spPr>
          <a:xfrm>
            <a:off x="1706472" y="418720"/>
            <a:ext cx="5731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共有</a:t>
            </a:r>
            <a:r>
              <a:rPr lang="en-US" altLang="zh-TW" sz="2800" dirty="0">
                <a:solidFill>
                  <a:schemeClr val="accent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2839</a:t>
            </a:r>
            <a:r>
              <a:rPr lang="zh-TW" altLang="en-US" sz="2800" dirty="0">
                <a:solidFill>
                  <a:schemeClr val="accent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張圖片作為分析的資料集</a:t>
            </a:r>
          </a:p>
        </p:txBody>
      </p:sp>
      <p:sp>
        <p:nvSpPr>
          <p:cNvPr id="5" name="投影片編號版面配置區 11">
            <a:extLst>
              <a:ext uri="{FF2B5EF4-FFF2-40B4-BE49-F238E27FC236}">
                <a16:creationId xmlns:a16="http://schemas.microsoft.com/office/drawing/2014/main" id="{497BF167-2E05-4D42-2964-4532B2474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038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室內, 差異 的圖片&#10;&#10;自動產生的描述">
            <a:extLst>
              <a:ext uri="{FF2B5EF4-FFF2-40B4-BE49-F238E27FC236}">
                <a16:creationId xmlns:a16="http://schemas.microsoft.com/office/drawing/2014/main" id="{AB2BCBA5-3259-0771-D5CA-93D906AE5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150367"/>
            <a:ext cx="6404610" cy="34509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C8F7FE-A75B-3193-65CF-4D0108A918C1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1744;p44">
            <a:extLst>
              <a:ext uri="{FF2B5EF4-FFF2-40B4-BE49-F238E27FC236}">
                <a16:creationId xmlns:a16="http://schemas.microsoft.com/office/drawing/2014/main" id="{B0402D8A-A0D5-8757-D987-86727941E02C}"/>
              </a:ext>
            </a:extLst>
          </p:cNvPr>
          <p:cNvSpPr txBox="1">
            <a:spLocks/>
          </p:cNvSpPr>
          <p:nvPr/>
        </p:nvSpPr>
        <p:spPr>
          <a:xfrm>
            <a:off x="0" y="318960"/>
            <a:ext cx="3871895" cy="56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zh-TW" sz="3200" dirty="0">
                <a:ea typeface="jf open 粉圓 1.1" panose="020F0500000000000000" pitchFamily="34" charset="-120"/>
              </a:rPr>
              <a:t>Process</a:t>
            </a:r>
            <a:r>
              <a:rPr lang="zh-TW" altLang="en-US" sz="3200" dirty="0">
                <a:ea typeface="jf open 粉圓 1.1" panose="020F0500000000000000" pitchFamily="34" charset="-120"/>
              </a:rPr>
              <a:t> </a:t>
            </a:r>
            <a:r>
              <a:rPr lang="zh-TW" altLang="en-US" sz="2800" dirty="0">
                <a:solidFill>
                  <a:schemeClr val="accent2"/>
                </a:solidFill>
                <a:ea typeface="jf open 粉圓 1.1" panose="020F0500000000000000" pitchFamily="34" charset="-120"/>
              </a:rPr>
              <a:t>資料預處理</a:t>
            </a:r>
            <a:endParaRPr lang="en-US" altLang="zh-TW" sz="3200" dirty="0">
              <a:ea typeface="jf open 粉圓 1.1" panose="020F0500000000000000" pitchFamily="34" charset="-120"/>
            </a:endParaRPr>
          </a:p>
        </p:txBody>
      </p:sp>
      <p:sp>
        <p:nvSpPr>
          <p:cNvPr id="7" name="投影片編號版面配置區 11">
            <a:extLst>
              <a:ext uri="{FF2B5EF4-FFF2-40B4-BE49-F238E27FC236}">
                <a16:creationId xmlns:a16="http://schemas.microsoft.com/office/drawing/2014/main" id="{AA1FDF52-99B8-592B-F5FF-A620CD45E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1052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4A4CE5-7FD1-3334-C1F8-2B8D17D7F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1137921"/>
            <a:ext cx="4660900" cy="3495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82687C6-AD98-FAB0-A164-B9FBD08C9FBD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0B20DC-8EAF-E4A4-BBD5-05CC16F1A783}"/>
              </a:ext>
            </a:extLst>
          </p:cNvPr>
          <p:cNvSpPr txBox="1"/>
          <p:nvPr/>
        </p:nvSpPr>
        <p:spPr>
          <a:xfrm>
            <a:off x="571499" y="356317"/>
            <a:ext cx="8899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lt1"/>
                </a:solidFill>
                <a:latin typeface="Josefin Sans"/>
                <a:ea typeface="jf open 粉圓 1.1" panose="020F0500000000000000" pitchFamily="34" charset="-120"/>
                <a:sym typeface="Josefin Sans"/>
              </a:rPr>
              <a:t>YOLOv5</a:t>
            </a:r>
            <a:r>
              <a:rPr lang="zh-TW" altLang="en-US" sz="3200" dirty="0">
                <a:solidFill>
                  <a:schemeClr val="lt1"/>
                </a:solidFill>
                <a:latin typeface="Josefin Sans"/>
                <a:ea typeface="jf open 粉圓 1.1" panose="020F0500000000000000" pitchFamily="34" charset="-120"/>
                <a:sym typeface="Josefin Sans"/>
              </a:rPr>
              <a:t>模型的混淆矩陣</a:t>
            </a:r>
            <a:r>
              <a:rPr lang="en-US" altLang="zh-TW" sz="3200" dirty="0">
                <a:solidFill>
                  <a:schemeClr val="lt1"/>
                </a:solidFill>
                <a:latin typeface="Josefin Sans"/>
                <a:ea typeface="jf open 粉圓 1.1" panose="020F0500000000000000" pitchFamily="34" charset="-120"/>
                <a:sym typeface="Josefin Sans"/>
              </a:rPr>
              <a:t>(Confusion Matrix)</a:t>
            </a:r>
            <a:endParaRPr lang="zh-TW" altLang="en-US" sz="3200" dirty="0">
              <a:solidFill>
                <a:schemeClr val="lt1"/>
              </a:solidFill>
              <a:latin typeface="Josefin Sans"/>
              <a:ea typeface="jf open 粉圓 1.1" panose="020F0500000000000000" pitchFamily="34" charset="-120"/>
              <a:sym typeface="Josefin Sans"/>
            </a:endParaRPr>
          </a:p>
        </p:txBody>
      </p:sp>
      <p:sp>
        <p:nvSpPr>
          <p:cNvPr id="6" name="投影片編號版面配置區 11">
            <a:extLst>
              <a:ext uri="{FF2B5EF4-FFF2-40B4-BE49-F238E27FC236}">
                <a16:creationId xmlns:a16="http://schemas.microsoft.com/office/drawing/2014/main" id="{E23EA06D-A288-3391-419B-C425266A4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976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3822D3A-95F8-C712-7F60-45A9E9FD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1062839"/>
            <a:ext cx="7452360" cy="37261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C2B408A-5B1B-E4DA-57C4-E1467ED0AE1B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026ACA3-3577-2522-D9BC-97CBC3997AAE}"/>
              </a:ext>
            </a:extLst>
          </p:cNvPr>
          <p:cNvSpPr txBox="1"/>
          <p:nvPr/>
        </p:nvSpPr>
        <p:spPr>
          <a:xfrm>
            <a:off x="297543" y="354481"/>
            <a:ext cx="401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  <a:buClr>
                <a:schemeClr val="lt1"/>
              </a:buClr>
              <a:buSzPts val="3600"/>
            </a:pPr>
            <a:r>
              <a:rPr lang="en-US" altLang="zh-TW" sz="3200" dirty="0">
                <a:solidFill>
                  <a:schemeClr val="lt1"/>
                </a:solidFill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  <a:sym typeface="Josefin Sans"/>
              </a:rPr>
              <a:t>YOLOv5</a:t>
            </a:r>
            <a:r>
              <a:rPr lang="zh-TW" altLang="zh-TW" sz="3200" dirty="0">
                <a:solidFill>
                  <a:schemeClr val="lt1"/>
                </a:solidFill>
                <a:latin typeface="Josefin Sans"/>
                <a:ea typeface="jf open 粉圓 1.1" panose="020F0500000000000000" pitchFamily="34" charset="-120"/>
                <a:sym typeface="Josefin Sans"/>
              </a:rPr>
              <a:t>最終訓練結果</a:t>
            </a:r>
            <a:endParaRPr lang="zh-TW" altLang="en-US" sz="3200" dirty="0">
              <a:solidFill>
                <a:schemeClr val="lt1"/>
              </a:solidFill>
              <a:latin typeface="Josefin Sans"/>
              <a:ea typeface="jf open 粉圓 1.1" panose="020F0500000000000000" pitchFamily="34" charset="-120"/>
              <a:sym typeface="Josefin Sans"/>
            </a:endParaRPr>
          </a:p>
        </p:txBody>
      </p:sp>
      <p:sp>
        <p:nvSpPr>
          <p:cNvPr id="6" name="投影片編號版面配置區 11">
            <a:extLst>
              <a:ext uri="{FF2B5EF4-FFF2-40B4-BE49-F238E27FC236}">
                <a16:creationId xmlns:a16="http://schemas.microsoft.com/office/drawing/2014/main" id="{19E50AD7-AF59-6EA2-8C38-CCB80C92D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2897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矩形 234">
            <a:extLst>
              <a:ext uri="{FF2B5EF4-FFF2-40B4-BE49-F238E27FC236}">
                <a16:creationId xmlns:a16="http://schemas.microsoft.com/office/drawing/2014/main" id="{780BEB75-1131-CDE2-9DE1-49C96A8EEE33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8" name="資料庫圖表 237">
            <a:extLst>
              <a:ext uri="{FF2B5EF4-FFF2-40B4-BE49-F238E27FC236}">
                <a16:creationId xmlns:a16="http://schemas.microsoft.com/office/drawing/2014/main" id="{2C81FF60-3302-7710-F890-74842E068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165651"/>
              </p:ext>
            </p:extLst>
          </p:nvPr>
        </p:nvGraphicFramePr>
        <p:xfrm>
          <a:off x="2848851" y="1019630"/>
          <a:ext cx="5657110" cy="1589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98CEFF0B-AAE4-91E7-40C0-49604B7BF4C0}"/>
              </a:ext>
            </a:extLst>
          </p:cNvPr>
          <p:cNvGrpSpPr/>
          <p:nvPr/>
        </p:nvGrpSpPr>
        <p:grpSpPr>
          <a:xfrm>
            <a:off x="630782" y="1336215"/>
            <a:ext cx="1943100" cy="886427"/>
            <a:chOff x="-2531644" y="999188"/>
            <a:chExt cx="2641011" cy="1060704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AE5DD73D-5E6E-DB70-CA5C-B42592322A9C}"/>
                </a:ext>
              </a:extLst>
            </p:cNvPr>
            <p:cNvSpPr/>
            <p:nvPr/>
          </p:nvSpPr>
          <p:spPr>
            <a:xfrm>
              <a:off x="-2521780" y="999188"/>
              <a:ext cx="2524465" cy="10607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241" name="文字方塊 240">
              <a:extLst>
                <a:ext uri="{FF2B5EF4-FFF2-40B4-BE49-F238E27FC236}">
                  <a16:creationId xmlns:a16="http://schemas.microsoft.com/office/drawing/2014/main" id="{669DCEF0-12F0-779E-9215-9A9F123BFE77}"/>
                </a:ext>
              </a:extLst>
            </p:cNvPr>
            <p:cNvSpPr txBox="1"/>
            <p:nvPr/>
          </p:nvSpPr>
          <p:spPr>
            <a:xfrm>
              <a:off x="-2531644" y="1141157"/>
              <a:ext cx="2641011" cy="699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抓取鵝隻在</a:t>
              </a:r>
              <a:br>
                <a:rPr lang="en-US" altLang="zh-TW" sz="1600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</a:br>
              <a:r>
                <a:rPr lang="zh-TW" altLang="en-US" sz="1600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影像中的區塊</a:t>
              </a: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C584C495-4204-3D9F-3A9B-FD2CDD086C74}"/>
              </a:ext>
            </a:extLst>
          </p:cNvPr>
          <p:cNvGrpSpPr/>
          <p:nvPr/>
        </p:nvGrpSpPr>
        <p:grpSpPr>
          <a:xfrm>
            <a:off x="595166" y="3503553"/>
            <a:ext cx="1943100" cy="886427"/>
            <a:chOff x="-2582740" y="2551100"/>
            <a:chExt cx="2641011" cy="1060704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FFD167EF-E581-D465-490B-48ABEE53FBB5}"/>
                </a:ext>
              </a:extLst>
            </p:cNvPr>
            <p:cNvSpPr/>
            <p:nvPr/>
          </p:nvSpPr>
          <p:spPr>
            <a:xfrm>
              <a:off x="-2534332" y="2551100"/>
              <a:ext cx="2524465" cy="10607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244" name="文字方塊 243">
              <a:extLst>
                <a:ext uri="{FF2B5EF4-FFF2-40B4-BE49-F238E27FC236}">
                  <a16:creationId xmlns:a16="http://schemas.microsoft.com/office/drawing/2014/main" id="{019A8EF1-439C-3CDC-5C38-BC2029FC2DFB}"/>
                </a:ext>
              </a:extLst>
            </p:cNvPr>
            <p:cNvSpPr txBox="1"/>
            <p:nvPr/>
          </p:nvSpPr>
          <p:spPr>
            <a:xfrm>
              <a:off x="-2582740" y="2731563"/>
              <a:ext cx="2641011" cy="699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判斷鵝隻是否有啄羽的狀態</a:t>
              </a:r>
            </a:p>
          </p:txBody>
        </p:sp>
      </p:grpSp>
      <p:cxnSp>
        <p:nvCxnSpPr>
          <p:cNvPr id="245" name="直線單箭頭接點 244">
            <a:extLst>
              <a:ext uri="{FF2B5EF4-FFF2-40B4-BE49-F238E27FC236}">
                <a16:creationId xmlns:a16="http://schemas.microsoft.com/office/drawing/2014/main" id="{A1BCB50D-7ED7-93DC-85D4-F23E711F6C8A}"/>
              </a:ext>
            </a:extLst>
          </p:cNvPr>
          <p:cNvCxnSpPr>
            <a:cxnSpLocks/>
            <a:stCxn id="240" idx="2"/>
            <a:endCxn id="243" idx="0"/>
          </p:cNvCxnSpPr>
          <p:nvPr/>
        </p:nvCxnSpPr>
        <p:spPr>
          <a:xfrm flipH="1">
            <a:off x="1559458" y="2222642"/>
            <a:ext cx="7257" cy="1280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7" name="資料庫圖表 246">
            <a:extLst>
              <a:ext uri="{FF2B5EF4-FFF2-40B4-BE49-F238E27FC236}">
                <a16:creationId xmlns:a16="http://schemas.microsoft.com/office/drawing/2014/main" id="{EA8F9D1B-830E-9B50-DBBD-712F269FC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940663"/>
              </p:ext>
            </p:extLst>
          </p:nvPr>
        </p:nvGraphicFramePr>
        <p:xfrm>
          <a:off x="3754840" y="3503553"/>
          <a:ext cx="4100443" cy="886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51" name="文字方塊 250">
            <a:extLst>
              <a:ext uri="{FF2B5EF4-FFF2-40B4-BE49-F238E27FC236}">
                <a16:creationId xmlns:a16="http://schemas.microsoft.com/office/drawing/2014/main" id="{E262D008-E752-372C-AB74-94F263417266}"/>
              </a:ext>
            </a:extLst>
          </p:cNvPr>
          <p:cNvSpPr txBox="1"/>
          <p:nvPr/>
        </p:nvSpPr>
        <p:spPr>
          <a:xfrm>
            <a:off x="377825" y="455464"/>
            <a:ext cx="5861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accent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鵝隻異常行為分析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15A0CF14-7E07-EB41-788D-D7873AE4D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82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graphicEl>
                                              <a:dgm id="{C32B4FFC-A54E-402D-A794-7D862B3CC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7">
                                            <p:graphicEl>
                                              <a:dgm id="{C32B4FFC-A54E-402D-A794-7D862B3CC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7">
                                            <p:graphicEl>
                                              <a:dgm id="{C32B4FFC-A54E-402D-A794-7D862B3CC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graphicEl>
                                              <a:dgm id="{786CBAE7-458F-42FA-958E-3DADDB2F7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7">
                                            <p:graphicEl>
                                              <a:dgm id="{786CBAE7-458F-42FA-958E-3DADDB2F7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7">
                                            <p:graphicEl>
                                              <a:dgm id="{786CBAE7-458F-42FA-958E-3DADDB2F7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7" grpId="0">
        <p:bldSub>
          <a:bldDgm bld="lvlAtOnc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6B2C68-F9CF-660B-653E-579E75489007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1A1C73FF-4810-B70B-92DB-2FCF0478EA8F}"/>
              </a:ext>
            </a:extLst>
          </p:cNvPr>
          <p:cNvSpPr/>
          <p:nvPr/>
        </p:nvSpPr>
        <p:spPr>
          <a:xfrm>
            <a:off x="376620" y="648404"/>
            <a:ext cx="2267266" cy="1002972"/>
          </a:xfrm>
          <a:custGeom>
            <a:avLst/>
            <a:gdLst>
              <a:gd name="connsiteX0" fmla="*/ 0 w 1561703"/>
              <a:gd name="connsiteY0" fmla="*/ 156018 h 1560178"/>
              <a:gd name="connsiteX1" fmla="*/ 156018 w 1561703"/>
              <a:gd name="connsiteY1" fmla="*/ 0 h 1560178"/>
              <a:gd name="connsiteX2" fmla="*/ 1405685 w 1561703"/>
              <a:gd name="connsiteY2" fmla="*/ 0 h 1560178"/>
              <a:gd name="connsiteX3" fmla="*/ 1561703 w 1561703"/>
              <a:gd name="connsiteY3" fmla="*/ 156018 h 1560178"/>
              <a:gd name="connsiteX4" fmla="*/ 1561703 w 1561703"/>
              <a:gd name="connsiteY4" fmla="*/ 1404160 h 1560178"/>
              <a:gd name="connsiteX5" fmla="*/ 1405685 w 1561703"/>
              <a:gd name="connsiteY5" fmla="*/ 1560178 h 1560178"/>
              <a:gd name="connsiteX6" fmla="*/ 156018 w 1561703"/>
              <a:gd name="connsiteY6" fmla="*/ 1560178 h 1560178"/>
              <a:gd name="connsiteX7" fmla="*/ 0 w 1561703"/>
              <a:gd name="connsiteY7" fmla="*/ 1404160 h 1560178"/>
              <a:gd name="connsiteX8" fmla="*/ 0 w 1561703"/>
              <a:gd name="connsiteY8" fmla="*/ 156018 h 156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1560178">
                <a:moveTo>
                  <a:pt x="0" y="156018"/>
                </a:moveTo>
                <a:cubicBezTo>
                  <a:pt x="0" y="69852"/>
                  <a:pt x="69852" y="0"/>
                  <a:pt x="156018" y="0"/>
                </a:cubicBezTo>
                <a:lnTo>
                  <a:pt x="1405685" y="0"/>
                </a:lnTo>
                <a:cubicBezTo>
                  <a:pt x="1491851" y="0"/>
                  <a:pt x="1561703" y="69852"/>
                  <a:pt x="1561703" y="156018"/>
                </a:cubicBezTo>
                <a:lnTo>
                  <a:pt x="1561703" y="1404160"/>
                </a:lnTo>
                <a:cubicBezTo>
                  <a:pt x="1561703" y="1490326"/>
                  <a:pt x="1491851" y="1560178"/>
                  <a:pt x="1405685" y="1560178"/>
                </a:cubicBezTo>
                <a:lnTo>
                  <a:pt x="156018" y="1560178"/>
                </a:lnTo>
                <a:cubicBezTo>
                  <a:pt x="69852" y="1560178"/>
                  <a:pt x="0" y="1490326"/>
                  <a:pt x="0" y="1404160"/>
                </a:cubicBezTo>
                <a:lnTo>
                  <a:pt x="0" y="156018"/>
                </a:lnTo>
                <a:close/>
              </a:path>
            </a:pathLst>
          </a:custGeom>
          <a:solidFill>
            <a:srgbClr val="75C7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276" tIns="114276" rIns="114276" bIns="11427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b="1" kern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 Sort </a:t>
            </a:r>
            <a:r>
              <a:rPr lang="zh-TW" altLang="en-US" sz="1800" kern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賦予</a:t>
            </a:r>
            <a:r>
              <a:rPr lang="en-US" altLang="zh-TW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Bounding Box</a:t>
            </a:r>
            <a:r>
              <a:rPr lang="zh-TW" altLang="en-US" sz="1800" kern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編號</a:t>
            </a: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5BEBB81D-C4EF-9827-B70F-EEA177C16B3A}"/>
              </a:ext>
            </a:extLst>
          </p:cNvPr>
          <p:cNvSpPr/>
          <p:nvPr/>
        </p:nvSpPr>
        <p:spPr>
          <a:xfrm>
            <a:off x="3533677" y="648404"/>
            <a:ext cx="2267266" cy="1002972"/>
          </a:xfrm>
          <a:custGeom>
            <a:avLst/>
            <a:gdLst>
              <a:gd name="connsiteX0" fmla="*/ 0 w 1561703"/>
              <a:gd name="connsiteY0" fmla="*/ 156018 h 1560178"/>
              <a:gd name="connsiteX1" fmla="*/ 156018 w 1561703"/>
              <a:gd name="connsiteY1" fmla="*/ 0 h 1560178"/>
              <a:gd name="connsiteX2" fmla="*/ 1405685 w 1561703"/>
              <a:gd name="connsiteY2" fmla="*/ 0 h 1560178"/>
              <a:gd name="connsiteX3" fmla="*/ 1561703 w 1561703"/>
              <a:gd name="connsiteY3" fmla="*/ 156018 h 1560178"/>
              <a:gd name="connsiteX4" fmla="*/ 1561703 w 1561703"/>
              <a:gd name="connsiteY4" fmla="*/ 1404160 h 1560178"/>
              <a:gd name="connsiteX5" fmla="*/ 1405685 w 1561703"/>
              <a:gd name="connsiteY5" fmla="*/ 1560178 h 1560178"/>
              <a:gd name="connsiteX6" fmla="*/ 156018 w 1561703"/>
              <a:gd name="connsiteY6" fmla="*/ 1560178 h 1560178"/>
              <a:gd name="connsiteX7" fmla="*/ 0 w 1561703"/>
              <a:gd name="connsiteY7" fmla="*/ 1404160 h 1560178"/>
              <a:gd name="connsiteX8" fmla="*/ 0 w 1561703"/>
              <a:gd name="connsiteY8" fmla="*/ 156018 h 156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1560178">
                <a:moveTo>
                  <a:pt x="0" y="156018"/>
                </a:moveTo>
                <a:cubicBezTo>
                  <a:pt x="0" y="69852"/>
                  <a:pt x="69852" y="0"/>
                  <a:pt x="156018" y="0"/>
                </a:cubicBezTo>
                <a:lnTo>
                  <a:pt x="1405685" y="0"/>
                </a:lnTo>
                <a:cubicBezTo>
                  <a:pt x="1491851" y="0"/>
                  <a:pt x="1561703" y="69852"/>
                  <a:pt x="1561703" y="156018"/>
                </a:cubicBezTo>
                <a:lnTo>
                  <a:pt x="1561703" y="1404160"/>
                </a:lnTo>
                <a:cubicBezTo>
                  <a:pt x="1561703" y="1490326"/>
                  <a:pt x="1491851" y="1560178"/>
                  <a:pt x="1405685" y="1560178"/>
                </a:cubicBezTo>
                <a:lnTo>
                  <a:pt x="156018" y="1560178"/>
                </a:lnTo>
                <a:cubicBezTo>
                  <a:pt x="69852" y="1560178"/>
                  <a:pt x="0" y="1490326"/>
                  <a:pt x="0" y="1404160"/>
                </a:cubicBezTo>
                <a:lnTo>
                  <a:pt x="0" y="156018"/>
                </a:lnTo>
                <a:close/>
              </a:path>
            </a:pathLst>
          </a:custGeom>
          <a:solidFill>
            <a:srgbClr val="75C7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276" tIns="114276" rIns="114276" bIns="11427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影像中連續啄羽毛</a:t>
            </a:r>
            <a:endParaRPr lang="zh-TW" altLang="en-US" sz="1800" kern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2D33D250-379C-3A2D-835A-2425A7199442}"/>
              </a:ext>
            </a:extLst>
          </p:cNvPr>
          <p:cNvSpPr/>
          <p:nvPr/>
        </p:nvSpPr>
        <p:spPr>
          <a:xfrm flipV="1">
            <a:off x="2979620" y="980482"/>
            <a:ext cx="480660" cy="387302"/>
          </a:xfrm>
          <a:custGeom>
            <a:avLst/>
            <a:gdLst>
              <a:gd name="connsiteX0" fmla="*/ 0 w 331081"/>
              <a:gd name="connsiteY0" fmla="*/ 77460 h 387302"/>
              <a:gd name="connsiteX1" fmla="*/ 165541 w 331081"/>
              <a:gd name="connsiteY1" fmla="*/ 77460 h 387302"/>
              <a:gd name="connsiteX2" fmla="*/ 165541 w 331081"/>
              <a:gd name="connsiteY2" fmla="*/ 0 h 387302"/>
              <a:gd name="connsiteX3" fmla="*/ 331081 w 331081"/>
              <a:gd name="connsiteY3" fmla="*/ 193651 h 387302"/>
              <a:gd name="connsiteX4" fmla="*/ 165541 w 331081"/>
              <a:gd name="connsiteY4" fmla="*/ 387302 h 387302"/>
              <a:gd name="connsiteX5" fmla="*/ 165541 w 331081"/>
              <a:gd name="connsiteY5" fmla="*/ 309842 h 387302"/>
              <a:gd name="connsiteX6" fmla="*/ 0 w 331081"/>
              <a:gd name="connsiteY6" fmla="*/ 309842 h 387302"/>
              <a:gd name="connsiteX7" fmla="*/ 0 w 331081"/>
              <a:gd name="connsiteY7" fmla="*/ 77460 h 3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081" h="387302">
                <a:moveTo>
                  <a:pt x="0" y="77460"/>
                </a:moveTo>
                <a:lnTo>
                  <a:pt x="165541" y="77460"/>
                </a:lnTo>
                <a:lnTo>
                  <a:pt x="165541" y="0"/>
                </a:lnTo>
                <a:lnTo>
                  <a:pt x="331081" y="193651"/>
                </a:lnTo>
                <a:lnTo>
                  <a:pt x="165541" y="387302"/>
                </a:lnTo>
                <a:lnTo>
                  <a:pt x="165541" y="309842"/>
                </a:lnTo>
                <a:lnTo>
                  <a:pt x="0" y="309842"/>
                </a:lnTo>
                <a:lnTo>
                  <a:pt x="0" y="7746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7460" rIns="99324" bIns="7746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1400" kern="12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爆炸: 八角 10">
            <a:extLst>
              <a:ext uri="{FF2B5EF4-FFF2-40B4-BE49-F238E27FC236}">
                <a16:creationId xmlns:a16="http://schemas.microsoft.com/office/drawing/2014/main" id="{49E7A991-1A4C-CB36-7636-97E5D8F3642B}"/>
              </a:ext>
            </a:extLst>
          </p:cNvPr>
          <p:cNvSpPr/>
          <p:nvPr/>
        </p:nvSpPr>
        <p:spPr>
          <a:xfrm>
            <a:off x="6690734" y="655178"/>
            <a:ext cx="2168224" cy="1032395"/>
          </a:xfrm>
          <a:prstGeom prst="irregularSeal1">
            <a:avLst/>
          </a:prstGeom>
          <a:solidFill>
            <a:srgbClr val="EBC0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0" vert="horz" wrap="square" lIns="114276" tIns="114276" rIns="114276" bIns="11427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800" kern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偵測啄羽</a:t>
            </a: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C912B7A5-560A-16CD-2708-753F22CFB36D}"/>
              </a:ext>
            </a:extLst>
          </p:cNvPr>
          <p:cNvSpPr/>
          <p:nvPr/>
        </p:nvSpPr>
        <p:spPr>
          <a:xfrm>
            <a:off x="6059284" y="980482"/>
            <a:ext cx="480660" cy="387302"/>
          </a:xfrm>
          <a:custGeom>
            <a:avLst/>
            <a:gdLst>
              <a:gd name="connsiteX0" fmla="*/ 0 w 331081"/>
              <a:gd name="connsiteY0" fmla="*/ 77460 h 387302"/>
              <a:gd name="connsiteX1" fmla="*/ 165541 w 331081"/>
              <a:gd name="connsiteY1" fmla="*/ 77460 h 387302"/>
              <a:gd name="connsiteX2" fmla="*/ 165541 w 331081"/>
              <a:gd name="connsiteY2" fmla="*/ 0 h 387302"/>
              <a:gd name="connsiteX3" fmla="*/ 331081 w 331081"/>
              <a:gd name="connsiteY3" fmla="*/ 193651 h 387302"/>
              <a:gd name="connsiteX4" fmla="*/ 165541 w 331081"/>
              <a:gd name="connsiteY4" fmla="*/ 387302 h 387302"/>
              <a:gd name="connsiteX5" fmla="*/ 165541 w 331081"/>
              <a:gd name="connsiteY5" fmla="*/ 309842 h 387302"/>
              <a:gd name="connsiteX6" fmla="*/ 0 w 331081"/>
              <a:gd name="connsiteY6" fmla="*/ 309842 h 387302"/>
              <a:gd name="connsiteX7" fmla="*/ 0 w 331081"/>
              <a:gd name="connsiteY7" fmla="*/ 77460 h 3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081" h="387302">
                <a:moveTo>
                  <a:pt x="0" y="77460"/>
                </a:moveTo>
                <a:lnTo>
                  <a:pt x="165541" y="77460"/>
                </a:lnTo>
                <a:lnTo>
                  <a:pt x="165541" y="0"/>
                </a:lnTo>
                <a:lnTo>
                  <a:pt x="331081" y="193651"/>
                </a:lnTo>
                <a:lnTo>
                  <a:pt x="165541" y="387302"/>
                </a:lnTo>
                <a:lnTo>
                  <a:pt x="165541" y="309842"/>
                </a:lnTo>
                <a:lnTo>
                  <a:pt x="0" y="309842"/>
                </a:lnTo>
                <a:lnTo>
                  <a:pt x="0" y="7746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7460" rIns="99324" bIns="7746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1400" kern="12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23C602-5D98-DB86-04CA-A155CA8F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858" y="2120772"/>
            <a:ext cx="4747220" cy="2670311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47FAFAA-6F50-D346-567C-A3B0C2323983}"/>
              </a:ext>
            </a:extLst>
          </p:cNvPr>
          <p:cNvCxnSpPr/>
          <p:nvPr/>
        </p:nvCxnSpPr>
        <p:spPr>
          <a:xfrm>
            <a:off x="5991225" y="3267075"/>
            <a:ext cx="1438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47B3612-69DF-0C90-C8D9-665155DE6512}"/>
              </a:ext>
            </a:extLst>
          </p:cNvPr>
          <p:cNvSpPr txBox="1"/>
          <p:nvPr/>
        </p:nvSpPr>
        <p:spPr>
          <a:xfrm>
            <a:off x="7429500" y="31131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</a:rPr>
              <a:t>沒有啄羽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FAB37A5-93F5-2EBC-AB1A-DA72EF9C0596}"/>
              </a:ext>
            </a:extLst>
          </p:cNvPr>
          <p:cNvCxnSpPr>
            <a:cxnSpLocks/>
          </p:cNvCxnSpPr>
          <p:nvPr/>
        </p:nvCxnSpPr>
        <p:spPr>
          <a:xfrm flipH="1">
            <a:off x="1378345" y="3430488"/>
            <a:ext cx="1343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62391B0-67E7-DCAD-8979-CA56BD929820}"/>
              </a:ext>
            </a:extLst>
          </p:cNvPr>
          <p:cNvSpPr txBox="1"/>
          <p:nvPr/>
        </p:nvSpPr>
        <p:spPr>
          <a:xfrm>
            <a:off x="457632" y="327659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偵測啄羽</a:t>
            </a:r>
          </a:p>
        </p:txBody>
      </p:sp>
      <p:sp>
        <p:nvSpPr>
          <p:cNvPr id="17" name="投影片編號版面配置區 11">
            <a:extLst>
              <a:ext uri="{FF2B5EF4-FFF2-40B4-BE49-F238E27FC236}">
                <a16:creationId xmlns:a16="http://schemas.microsoft.com/office/drawing/2014/main" id="{DDC82C0B-0851-FB2F-C55A-31EA76033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684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"/>
          <p:cNvSpPr/>
          <p:nvPr/>
        </p:nvSpPr>
        <p:spPr>
          <a:xfrm>
            <a:off x="4169708" y="1472963"/>
            <a:ext cx="912300" cy="9123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4"/>
          <p:cNvSpPr txBox="1">
            <a:spLocks noGrp="1"/>
          </p:cNvSpPr>
          <p:nvPr>
            <p:ph type="subTitle" idx="4294967295"/>
          </p:nvPr>
        </p:nvSpPr>
        <p:spPr>
          <a:xfrm flipH="1">
            <a:off x="4231016" y="3859639"/>
            <a:ext cx="841251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dirty="0">
                <a:solidFill>
                  <a:schemeClr val="lt1"/>
                </a:solidFill>
                <a:latin typeface="Josefin Sans"/>
                <a:ea typeface="jf open 粉圓 1.1" panose="020F0500000000000000" pitchFamily="34" charset="-120"/>
                <a:sym typeface="Rajdhani"/>
              </a:rPr>
              <a:t>王郁晴</a:t>
            </a:r>
            <a:endParaRPr dirty="0">
              <a:solidFill>
                <a:schemeClr val="lt1"/>
              </a:solidFill>
              <a:latin typeface="Josefin Sans"/>
              <a:ea typeface="jf open 粉圓 1.1" panose="020F0500000000000000" pitchFamily="34" charset="-120"/>
              <a:sym typeface="Rajdhani"/>
            </a:endParaRPr>
          </a:p>
        </p:txBody>
      </p:sp>
      <p:sp>
        <p:nvSpPr>
          <p:cNvPr id="659" name="Google Shape;659;p34"/>
          <p:cNvSpPr/>
          <p:nvPr/>
        </p:nvSpPr>
        <p:spPr>
          <a:xfrm>
            <a:off x="7215877" y="350524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6988686" y="3920242"/>
            <a:ext cx="877939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Clr>
                <a:schemeClr val="lt1"/>
              </a:buClr>
              <a:buSzPts val="3600"/>
              <a:buNone/>
            </a:pPr>
            <a:r>
              <a:rPr lang="zh-TW" altLang="en-US" dirty="0">
                <a:solidFill>
                  <a:schemeClr val="lt1"/>
                </a:solidFill>
                <a:latin typeface="Josefin Sans"/>
                <a:ea typeface="jf open 粉圓 1.1" panose="020F0500000000000000" pitchFamily="34" charset="-120"/>
                <a:sym typeface="Rajdhani"/>
              </a:rPr>
              <a:t>蔡承恩</a:t>
            </a:r>
            <a:endParaRPr dirty="0">
              <a:solidFill>
                <a:schemeClr val="lt1"/>
              </a:solidFill>
              <a:latin typeface="Josefin Sans"/>
              <a:ea typeface="jf open 粉圓 1.1" panose="020F0500000000000000" pitchFamily="34" charset="-120"/>
              <a:sym typeface="Rajdhani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1424794" y="343086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7202356" y="3505258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cxnSpLocks/>
            <a:stCxn id="672" idx="0"/>
            <a:endCxn id="653" idx="2"/>
          </p:cNvCxnSpPr>
          <p:nvPr/>
        </p:nvCxnSpPr>
        <p:spPr>
          <a:xfrm rot="16200000" flipV="1">
            <a:off x="4103775" y="2907347"/>
            <a:ext cx="1045597" cy="14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3117;p62">
            <a:extLst>
              <a:ext uri="{FF2B5EF4-FFF2-40B4-BE49-F238E27FC236}">
                <a16:creationId xmlns:a16="http://schemas.microsoft.com/office/drawing/2014/main" id="{DFBA1D4A-8615-488C-ADDF-47277250ED7C}"/>
              </a:ext>
            </a:extLst>
          </p:cNvPr>
          <p:cNvSpPr/>
          <p:nvPr/>
        </p:nvSpPr>
        <p:spPr>
          <a:xfrm>
            <a:off x="1484158" y="3491135"/>
            <a:ext cx="331872" cy="357792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rgbClr val="FF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655;p34">
            <a:extLst>
              <a:ext uri="{FF2B5EF4-FFF2-40B4-BE49-F238E27FC236}">
                <a16:creationId xmlns:a16="http://schemas.microsoft.com/office/drawing/2014/main" id="{7A5D6DF3-3094-471A-9003-1182D19260BB}"/>
              </a:ext>
            </a:extLst>
          </p:cNvPr>
          <p:cNvSpPr txBox="1">
            <a:spLocks/>
          </p:cNvSpPr>
          <p:nvPr/>
        </p:nvSpPr>
        <p:spPr>
          <a:xfrm flipH="1">
            <a:off x="1220901" y="3848927"/>
            <a:ext cx="831317" cy="34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lt1"/>
              </a:buClr>
              <a:buSzPts val="3600"/>
              <a:buNone/>
            </a:pPr>
            <a:r>
              <a:rPr lang="zh-TW" altLang="en-US" sz="1600" dirty="0">
                <a:solidFill>
                  <a:schemeClr val="lt1"/>
                </a:solidFill>
                <a:latin typeface="Josefin Sans"/>
                <a:ea typeface="jf open 粉圓 1.1" panose="020F0500000000000000" pitchFamily="34" charset="-120"/>
                <a:sym typeface="Rajdhani"/>
              </a:rPr>
              <a:t>吳明軒</a:t>
            </a:r>
          </a:p>
        </p:txBody>
      </p:sp>
      <p:grpSp>
        <p:nvGrpSpPr>
          <p:cNvPr id="36" name="Google Shape;13179;p63">
            <a:extLst>
              <a:ext uri="{FF2B5EF4-FFF2-40B4-BE49-F238E27FC236}">
                <a16:creationId xmlns:a16="http://schemas.microsoft.com/office/drawing/2014/main" id="{56AC0801-3305-4CA2-8983-951509D12566}"/>
              </a:ext>
            </a:extLst>
          </p:cNvPr>
          <p:cNvGrpSpPr/>
          <p:nvPr/>
        </p:nvGrpSpPr>
        <p:grpSpPr>
          <a:xfrm>
            <a:off x="4226800" y="1590226"/>
            <a:ext cx="785415" cy="603867"/>
            <a:chOff x="1781317" y="3391400"/>
            <a:chExt cx="367255" cy="282364"/>
          </a:xfrm>
        </p:grpSpPr>
        <p:sp>
          <p:nvSpPr>
            <p:cNvPr id="37" name="Google Shape;13180;p63">
              <a:extLst>
                <a:ext uri="{FF2B5EF4-FFF2-40B4-BE49-F238E27FC236}">
                  <a16:creationId xmlns:a16="http://schemas.microsoft.com/office/drawing/2014/main" id="{83DD3250-B835-4F97-BC3D-2CCBCB2F3F62}"/>
                </a:ext>
              </a:extLst>
            </p:cNvPr>
            <p:cNvSpPr/>
            <p:nvPr/>
          </p:nvSpPr>
          <p:spPr>
            <a:xfrm>
              <a:off x="1901061" y="3639610"/>
              <a:ext cx="11013" cy="33772"/>
            </a:xfrm>
            <a:custGeom>
              <a:avLst/>
              <a:gdLst/>
              <a:ahLst/>
              <a:cxnLst/>
              <a:rect l="l" t="t" r="r" b="b"/>
              <a:pathLst>
                <a:path w="346" h="106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94"/>
                  </a:lnTo>
                  <a:cubicBezTo>
                    <a:pt x="1" y="977"/>
                    <a:pt x="72" y="1060"/>
                    <a:pt x="167" y="1060"/>
                  </a:cubicBezTo>
                  <a:cubicBezTo>
                    <a:pt x="251" y="1060"/>
                    <a:pt x="334" y="977"/>
                    <a:pt x="334" y="894"/>
                  </a:cubicBezTo>
                  <a:lnTo>
                    <a:pt x="334" y="167"/>
                  </a:lnTo>
                  <a:cubicBezTo>
                    <a:pt x="346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181;p63">
              <a:extLst>
                <a:ext uri="{FF2B5EF4-FFF2-40B4-BE49-F238E27FC236}">
                  <a16:creationId xmlns:a16="http://schemas.microsoft.com/office/drawing/2014/main" id="{EC067BB0-F3AF-4B7C-9F41-1DB58B5F2AC9}"/>
                </a:ext>
              </a:extLst>
            </p:cNvPr>
            <p:cNvSpPr/>
            <p:nvPr/>
          </p:nvSpPr>
          <p:spPr>
            <a:xfrm>
              <a:off x="2016668" y="3639610"/>
              <a:ext cx="10631" cy="33772"/>
            </a:xfrm>
            <a:custGeom>
              <a:avLst/>
              <a:gdLst/>
              <a:ahLst/>
              <a:cxnLst/>
              <a:rect l="l" t="t" r="r" b="b"/>
              <a:pathLst>
                <a:path w="334" h="1061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894"/>
                  </a:lnTo>
                  <a:cubicBezTo>
                    <a:pt x="0" y="977"/>
                    <a:pt x="71" y="1060"/>
                    <a:pt x="167" y="1060"/>
                  </a:cubicBezTo>
                  <a:cubicBezTo>
                    <a:pt x="250" y="1060"/>
                    <a:pt x="333" y="977"/>
                    <a:pt x="333" y="894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182;p63">
              <a:extLst>
                <a:ext uri="{FF2B5EF4-FFF2-40B4-BE49-F238E27FC236}">
                  <a16:creationId xmlns:a16="http://schemas.microsoft.com/office/drawing/2014/main" id="{BE0320DE-FBA1-4C64-99E9-10EADCBF7D87}"/>
                </a:ext>
              </a:extLst>
            </p:cNvPr>
            <p:cNvSpPr/>
            <p:nvPr/>
          </p:nvSpPr>
          <p:spPr>
            <a:xfrm>
              <a:off x="1820340" y="3518720"/>
              <a:ext cx="46281" cy="16329"/>
            </a:xfrm>
            <a:custGeom>
              <a:avLst/>
              <a:gdLst/>
              <a:ahLst/>
              <a:cxnLst/>
              <a:rect l="l" t="t" r="r" b="b"/>
              <a:pathLst>
                <a:path w="1454" h="513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cubicBezTo>
                    <a:pt x="370" y="334"/>
                    <a:pt x="917" y="358"/>
                    <a:pt x="1179" y="489"/>
                  </a:cubicBezTo>
                  <a:cubicBezTo>
                    <a:pt x="1215" y="513"/>
                    <a:pt x="1227" y="513"/>
                    <a:pt x="1263" y="513"/>
                  </a:cubicBezTo>
                  <a:cubicBezTo>
                    <a:pt x="1310" y="513"/>
                    <a:pt x="1382" y="477"/>
                    <a:pt x="1406" y="417"/>
                  </a:cubicBezTo>
                  <a:cubicBezTo>
                    <a:pt x="1453" y="346"/>
                    <a:pt x="1417" y="239"/>
                    <a:pt x="1334" y="191"/>
                  </a:cubicBezTo>
                  <a:cubicBezTo>
                    <a:pt x="941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183;p63">
              <a:extLst>
                <a:ext uri="{FF2B5EF4-FFF2-40B4-BE49-F238E27FC236}">
                  <a16:creationId xmlns:a16="http://schemas.microsoft.com/office/drawing/2014/main" id="{83A9F4F1-BA64-4C35-91FA-2B812E1C4C4C}"/>
                </a:ext>
              </a:extLst>
            </p:cNvPr>
            <p:cNvSpPr/>
            <p:nvPr/>
          </p:nvSpPr>
          <p:spPr>
            <a:xfrm>
              <a:off x="1802898" y="3628247"/>
              <a:ext cx="11045" cy="45135"/>
            </a:xfrm>
            <a:custGeom>
              <a:avLst/>
              <a:gdLst/>
              <a:ahLst/>
              <a:cxnLst/>
              <a:rect l="l" t="t" r="r" b="b"/>
              <a:pathLst>
                <a:path w="347" h="1418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251"/>
                  </a:lnTo>
                  <a:cubicBezTo>
                    <a:pt x="1" y="1334"/>
                    <a:pt x="72" y="1417"/>
                    <a:pt x="168" y="1417"/>
                  </a:cubicBezTo>
                  <a:cubicBezTo>
                    <a:pt x="263" y="1417"/>
                    <a:pt x="334" y="1334"/>
                    <a:pt x="334" y="1251"/>
                  </a:cubicBezTo>
                  <a:lnTo>
                    <a:pt x="334" y="167"/>
                  </a:ln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184;p63">
              <a:extLst>
                <a:ext uri="{FF2B5EF4-FFF2-40B4-BE49-F238E27FC236}">
                  <a16:creationId xmlns:a16="http://schemas.microsoft.com/office/drawing/2014/main" id="{D3267ED0-8E84-4934-A9C3-8BF6A79017D6}"/>
                </a:ext>
              </a:extLst>
            </p:cNvPr>
            <p:cNvSpPr/>
            <p:nvPr/>
          </p:nvSpPr>
          <p:spPr>
            <a:xfrm>
              <a:off x="1781317" y="3391400"/>
              <a:ext cx="367255" cy="282364"/>
            </a:xfrm>
            <a:custGeom>
              <a:avLst/>
              <a:gdLst/>
              <a:ahLst/>
              <a:cxnLst/>
              <a:rect l="l" t="t" r="r" b="b"/>
              <a:pathLst>
                <a:path w="11538" h="8871" extrusionOk="0">
                  <a:moveTo>
                    <a:pt x="9728" y="2703"/>
                  </a:moveTo>
                  <a:cubicBezTo>
                    <a:pt x="10049" y="2703"/>
                    <a:pt x="10287" y="2917"/>
                    <a:pt x="10287" y="3167"/>
                  </a:cubicBezTo>
                  <a:lnTo>
                    <a:pt x="10287" y="3203"/>
                  </a:lnTo>
                  <a:cubicBezTo>
                    <a:pt x="10121" y="3120"/>
                    <a:pt x="9930" y="3096"/>
                    <a:pt x="9728" y="3096"/>
                  </a:cubicBezTo>
                  <a:cubicBezTo>
                    <a:pt x="9537" y="3096"/>
                    <a:pt x="9347" y="3143"/>
                    <a:pt x="9180" y="3203"/>
                  </a:cubicBezTo>
                  <a:lnTo>
                    <a:pt x="9180" y="3167"/>
                  </a:lnTo>
                  <a:cubicBezTo>
                    <a:pt x="9180" y="2917"/>
                    <a:pt x="9430" y="2703"/>
                    <a:pt x="9728" y="2703"/>
                  </a:cubicBezTo>
                  <a:close/>
                  <a:moveTo>
                    <a:pt x="9728" y="3405"/>
                  </a:moveTo>
                  <a:cubicBezTo>
                    <a:pt x="10347" y="3405"/>
                    <a:pt x="10835" y="3893"/>
                    <a:pt x="10835" y="4513"/>
                  </a:cubicBezTo>
                  <a:cubicBezTo>
                    <a:pt x="10835" y="4632"/>
                    <a:pt x="10811" y="4751"/>
                    <a:pt x="10775" y="4846"/>
                  </a:cubicBezTo>
                  <a:cubicBezTo>
                    <a:pt x="10299" y="4358"/>
                    <a:pt x="9454" y="4167"/>
                    <a:pt x="9406" y="4167"/>
                  </a:cubicBezTo>
                  <a:cubicBezTo>
                    <a:pt x="9392" y="4160"/>
                    <a:pt x="9377" y="4157"/>
                    <a:pt x="9362" y="4157"/>
                  </a:cubicBezTo>
                  <a:cubicBezTo>
                    <a:pt x="9325" y="4157"/>
                    <a:pt x="9285" y="4174"/>
                    <a:pt x="9251" y="4191"/>
                  </a:cubicBezTo>
                  <a:cubicBezTo>
                    <a:pt x="9216" y="4227"/>
                    <a:pt x="9192" y="4274"/>
                    <a:pt x="9192" y="4334"/>
                  </a:cubicBezTo>
                  <a:cubicBezTo>
                    <a:pt x="9192" y="4334"/>
                    <a:pt x="9180" y="4441"/>
                    <a:pt x="9061" y="4572"/>
                  </a:cubicBezTo>
                  <a:cubicBezTo>
                    <a:pt x="9001" y="4632"/>
                    <a:pt x="9001" y="4751"/>
                    <a:pt x="9061" y="4810"/>
                  </a:cubicBezTo>
                  <a:cubicBezTo>
                    <a:pt x="9091" y="4840"/>
                    <a:pt x="9135" y="4855"/>
                    <a:pt x="9180" y="4855"/>
                  </a:cubicBezTo>
                  <a:cubicBezTo>
                    <a:pt x="9225" y="4855"/>
                    <a:pt x="9269" y="4840"/>
                    <a:pt x="9299" y="4810"/>
                  </a:cubicBezTo>
                  <a:cubicBezTo>
                    <a:pt x="9394" y="4715"/>
                    <a:pt x="9454" y="4608"/>
                    <a:pt x="9478" y="4536"/>
                  </a:cubicBezTo>
                  <a:cubicBezTo>
                    <a:pt x="9763" y="4632"/>
                    <a:pt x="10359" y="4834"/>
                    <a:pt x="10621" y="5203"/>
                  </a:cubicBezTo>
                  <a:cubicBezTo>
                    <a:pt x="10561" y="5668"/>
                    <a:pt x="10192" y="5977"/>
                    <a:pt x="9728" y="5977"/>
                  </a:cubicBezTo>
                  <a:cubicBezTo>
                    <a:pt x="9251" y="5977"/>
                    <a:pt x="8870" y="5620"/>
                    <a:pt x="8823" y="5167"/>
                  </a:cubicBezTo>
                  <a:cubicBezTo>
                    <a:pt x="8823" y="5132"/>
                    <a:pt x="8811" y="5120"/>
                    <a:pt x="8799" y="5084"/>
                  </a:cubicBezTo>
                  <a:cubicBezTo>
                    <a:pt x="8692" y="4906"/>
                    <a:pt x="8632" y="4715"/>
                    <a:pt x="8632" y="4513"/>
                  </a:cubicBezTo>
                  <a:cubicBezTo>
                    <a:pt x="8632" y="3893"/>
                    <a:pt x="9120" y="3405"/>
                    <a:pt x="9728" y="3405"/>
                  </a:cubicBezTo>
                  <a:close/>
                  <a:moveTo>
                    <a:pt x="3048" y="3405"/>
                  </a:moveTo>
                  <a:lnTo>
                    <a:pt x="3048" y="4108"/>
                  </a:lnTo>
                  <a:cubicBezTo>
                    <a:pt x="3048" y="4227"/>
                    <a:pt x="3024" y="4334"/>
                    <a:pt x="2977" y="4429"/>
                  </a:cubicBezTo>
                  <a:lnTo>
                    <a:pt x="2882" y="4608"/>
                  </a:lnTo>
                  <a:cubicBezTo>
                    <a:pt x="2870" y="4644"/>
                    <a:pt x="2870" y="4655"/>
                    <a:pt x="2870" y="4691"/>
                  </a:cubicBezTo>
                  <a:lnTo>
                    <a:pt x="2870" y="5048"/>
                  </a:lnTo>
                  <a:cubicBezTo>
                    <a:pt x="2870" y="5298"/>
                    <a:pt x="2763" y="5537"/>
                    <a:pt x="2584" y="5703"/>
                  </a:cubicBezTo>
                  <a:cubicBezTo>
                    <a:pt x="2413" y="5885"/>
                    <a:pt x="2203" y="5981"/>
                    <a:pt x="1989" y="5981"/>
                  </a:cubicBezTo>
                  <a:cubicBezTo>
                    <a:pt x="1965" y="5981"/>
                    <a:pt x="1941" y="5979"/>
                    <a:pt x="1917" y="5977"/>
                  </a:cubicBezTo>
                  <a:cubicBezTo>
                    <a:pt x="1429" y="5965"/>
                    <a:pt x="1024" y="5537"/>
                    <a:pt x="1024" y="5013"/>
                  </a:cubicBezTo>
                  <a:lnTo>
                    <a:pt x="1024" y="4703"/>
                  </a:lnTo>
                  <a:cubicBezTo>
                    <a:pt x="1024" y="4667"/>
                    <a:pt x="1024" y="4644"/>
                    <a:pt x="1012" y="4632"/>
                  </a:cubicBezTo>
                  <a:lnTo>
                    <a:pt x="905" y="4417"/>
                  </a:lnTo>
                  <a:cubicBezTo>
                    <a:pt x="858" y="4346"/>
                    <a:pt x="846" y="4251"/>
                    <a:pt x="846" y="4167"/>
                  </a:cubicBezTo>
                  <a:lnTo>
                    <a:pt x="846" y="4144"/>
                  </a:lnTo>
                  <a:cubicBezTo>
                    <a:pt x="846" y="3751"/>
                    <a:pt x="1179" y="3405"/>
                    <a:pt x="1596" y="3405"/>
                  </a:cubicBezTo>
                  <a:close/>
                  <a:moveTo>
                    <a:pt x="5763" y="322"/>
                  </a:moveTo>
                  <a:cubicBezTo>
                    <a:pt x="6358" y="322"/>
                    <a:pt x="6870" y="536"/>
                    <a:pt x="7263" y="905"/>
                  </a:cubicBezTo>
                  <a:cubicBezTo>
                    <a:pt x="7668" y="1298"/>
                    <a:pt x="7882" y="1858"/>
                    <a:pt x="7942" y="2524"/>
                  </a:cubicBezTo>
                  <a:cubicBezTo>
                    <a:pt x="8085" y="4346"/>
                    <a:pt x="8227" y="5346"/>
                    <a:pt x="8287" y="5703"/>
                  </a:cubicBezTo>
                  <a:lnTo>
                    <a:pt x="8287" y="5715"/>
                  </a:lnTo>
                  <a:cubicBezTo>
                    <a:pt x="8108" y="5834"/>
                    <a:pt x="7763" y="6025"/>
                    <a:pt x="7215" y="6179"/>
                  </a:cubicBezTo>
                  <a:lnTo>
                    <a:pt x="6930" y="6060"/>
                  </a:lnTo>
                  <a:cubicBezTo>
                    <a:pt x="6858" y="6025"/>
                    <a:pt x="6811" y="5953"/>
                    <a:pt x="6811" y="5882"/>
                  </a:cubicBezTo>
                  <a:lnTo>
                    <a:pt x="6811" y="5298"/>
                  </a:lnTo>
                  <a:cubicBezTo>
                    <a:pt x="7370" y="4941"/>
                    <a:pt x="7727" y="4334"/>
                    <a:pt x="7727" y="3632"/>
                  </a:cubicBezTo>
                  <a:lnTo>
                    <a:pt x="7727" y="3322"/>
                  </a:lnTo>
                  <a:cubicBezTo>
                    <a:pt x="7727" y="3108"/>
                    <a:pt x="7632" y="2917"/>
                    <a:pt x="7489" y="2786"/>
                  </a:cubicBezTo>
                  <a:cubicBezTo>
                    <a:pt x="7144" y="2489"/>
                    <a:pt x="6370" y="1965"/>
                    <a:pt x="5025" y="1834"/>
                  </a:cubicBezTo>
                  <a:cubicBezTo>
                    <a:pt x="5015" y="1831"/>
                    <a:pt x="5005" y="1830"/>
                    <a:pt x="4995" y="1830"/>
                  </a:cubicBezTo>
                  <a:cubicBezTo>
                    <a:pt x="4920" y="1830"/>
                    <a:pt x="4846" y="1903"/>
                    <a:pt x="4846" y="1977"/>
                  </a:cubicBezTo>
                  <a:cubicBezTo>
                    <a:pt x="4834" y="2072"/>
                    <a:pt x="4906" y="2155"/>
                    <a:pt x="5001" y="2155"/>
                  </a:cubicBezTo>
                  <a:cubicBezTo>
                    <a:pt x="6251" y="2274"/>
                    <a:pt x="6954" y="2750"/>
                    <a:pt x="7263" y="3024"/>
                  </a:cubicBezTo>
                  <a:cubicBezTo>
                    <a:pt x="7335" y="3096"/>
                    <a:pt x="7382" y="3179"/>
                    <a:pt x="7382" y="3298"/>
                  </a:cubicBezTo>
                  <a:lnTo>
                    <a:pt x="7382" y="3620"/>
                  </a:lnTo>
                  <a:cubicBezTo>
                    <a:pt x="7382" y="4525"/>
                    <a:pt x="6632" y="5251"/>
                    <a:pt x="5739" y="5251"/>
                  </a:cubicBezTo>
                  <a:cubicBezTo>
                    <a:pt x="4846" y="5251"/>
                    <a:pt x="4108" y="4513"/>
                    <a:pt x="4108" y="3620"/>
                  </a:cubicBezTo>
                  <a:lnTo>
                    <a:pt x="4108" y="3465"/>
                  </a:lnTo>
                  <a:cubicBezTo>
                    <a:pt x="4108" y="3405"/>
                    <a:pt x="4132" y="3346"/>
                    <a:pt x="4191" y="3298"/>
                  </a:cubicBezTo>
                  <a:cubicBezTo>
                    <a:pt x="4406" y="3179"/>
                    <a:pt x="4691" y="2965"/>
                    <a:pt x="4822" y="2572"/>
                  </a:cubicBezTo>
                  <a:cubicBezTo>
                    <a:pt x="4846" y="2489"/>
                    <a:pt x="4810" y="2393"/>
                    <a:pt x="4715" y="2369"/>
                  </a:cubicBezTo>
                  <a:cubicBezTo>
                    <a:pt x="4696" y="2361"/>
                    <a:pt x="4676" y="2357"/>
                    <a:pt x="4657" y="2357"/>
                  </a:cubicBezTo>
                  <a:cubicBezTo>
                    <a:pt x="4592" y="2357"/>
                    <a:pt x="4531" y="2401"/>
                    <a:pt x="4513" y="2465"/>
                  </a:cubicBezTo>
                  <a:cubicBezTo>
                    <a:pt x="4417" y="2750"/>
                    <a:pt x="4191" y="2917"/>
                    <a:pt x="4048" y="3024"/>
                  </a:cubicBezTo>
                  <a:cubicBezTo>
                    <a:pt x="3882" y="3108"/>
                    <a:pt x="3775" y="3286"/>
                    <a:pt x="3775" y="3465"/>
                  </a:cubicBezTo>
                  <a:lnTo>
                    <a:pt x="3775" y="3620"/>
                  </a:lnTo>
                  <a:cubicBezTo>
                    <a:pt x="3775" y="4310"/>
                    <a:pt x="4132" y="4929"/>
                    <a:pt x="4691" y="5287"/>
                  </a:cubicBezTo>
                  <a:lnTo>
                    <a:pt x="4691" y="5858"/>
                  </a:lnTo>
                  <a:cubicBezTo>
                    <a:pt x="4691" y="5941"/>
                    <a:pt x="4644" y="6013"/>
                    <a:pt x="4572" y="6037"/>
                  </a:cubicBezTo>
                  <a:lnTo>
                    <a:pt x="4287" y="6156"/>
                  </a:lnTo>
                  <a:cubicBezTo>
                    <a:pt x="3739" y="6013"/>
                    <a:pt x="3394" y="5822"/>
                    <a:pt x="3227" y="5715"/>
                  </a:cubicBezTo>
                  <a:lnTo>
                    <a:pt x="3227" y="5703"/>
                  </a:lnTo>
                  <a:cubicBezTo>
                    <a:pt x="3286" y="5346"/>
                    <a:pt x="3441" y="4346"/>
                    <a:pt x="3572" y="2524"/>
                  </a:cubicBezTo>
                  <a:cubicBezTo>
                    <a:pt x="3620" y="1858"/>
                    <a:pt x="3858" y="1310"/>
                    <a:pt x="4251" y="905"/>
                  </a:cubicBezTo>
                  <a:cubicBezTo>
                    <a:pt x="4644" y="524"/>
                    <a:pt x="5168" y="322"/>
                    <a:pt x="5763" y="322"/>
                  </a:cubicBezTo>
                  <a:close/>
                  <a:moveTo>
                    <a:pt x="2917" y="5870"/>
                  </a:moveTo>
                  <a:cubicBezTo>
                    <a:pt x="2941" y="5929"/>
                    <a:pt x="2989" y="5977"/>
                    <a:pt x="3036" y="6013"/>
                  </a:cubicBezTo>
                  <a:cubicBezTo>
                    <a:pt x="3167" y="6096"/>
                    <a:pt x="3417" y="6251"/>
                    <a:pt x="3810" y="6382"/>
                  </a:cubicBezTo>
                  <a:lnTo>
                    <a:pt x="3334" y="6596"/>
                  </a:lnTo>
                  <a:lnTo>
                    <a:pt x="2798" y="6441"/>
                  </a:lnTo>
                  <a:cubicBezTo>
                    <a:pt x="2667" y="6394"/>
                    <a:pt x="2667" y="6382"/>
                    <a:pt x="2667" y="6358"/>
                  </a:cubicBezTo>
                  <a:lnTo>
                    <a:pt x="2667" y="6120"/>
                  </a:lnTo>
                  <a:cubicBezTo>
                    <a:pt x="2727" y="6072"/>
                    <a:pt x="2763" y="6025"/>
                    <a:pt x="2822" y="5977"/>
                  </a:cubicBezTo>
                  <a:cubicBezTo>
                    <a:pt x="2858" y="5953"/>
                    <a:pt x="2882" y="5906"/>
                    <a:pt x="2917" y="5870"/>
                  </a:cubicBezTo>
                  <a:close/>
                  <a:moveTo>
                    <a:pt x="8620" y="5620"/>
                  </a:moveTo>
                  <a:cubicBezTo>
                    <a:pt x="8704" y="5822"/>
                    <a:pt x="8859" y="5977"/>
                    <a:pt x="9037" y="6096"/>
                  </a:cubicBezTo>
                  <a:lnTo>
                    <a:pt x="9037" y="6453"/>
                  </a:lnTo>
                  <a:lnTo>
                    <a:pt x="9013" y="6453"/>
                  </a:lnTo>
                  <a:lnTo>
                    <a:pt x="8478" y="6739"/>
                  </a:lnTo>
                  <a:cubicBezTo>
                    <a:pt x="8478" y="6739"/>
                    <a:pt x="8466" y="6739"/>
                    <a:pt x="8466" y="6727"/>
                  </a:cubicBezTo>
                  <a:lnTo>
                    <a:pt x="7692" y="6382"/>
                  </a:lnTo>
                  <a:cubicBezTo>
                    <a:pt x="8061" y="6251"/>
                    <a:pt x="8335" y="6096"/>
                    <a:pt x="8466" y="6013"/>
                  </a:cubicBezTo>
                  <a:cubicBezTo>
                    <a:pt x="8585" y="5941"/>
                    <a:pt x="8644" y="5798"/>
                    <a:pt x="8620" y="5656"/>
                  </a:cubicBezTo>
                  <a:lnTo>
                    <a:pt x="8620" y="5620"/>
                  </a:lnTo>
                  <a:close/>
                  <a:moveTo>
                    <a:pt x="2322" y="6263"/>
                  </a:moveTo>
                  <a:lnTo>
                    <a:pt x="2322" y="6334"/>
                  </a:lnTo>
                  <a:cubicBezTo>
                    <a:pt x="2322" y="6370"/>
                    <a:pt x="2322" y="6418"/>
                    <a:pt x="2334" y="6441"/>
                  </a:cubicBezTo>
                  <a:lnTo>
                    <a:pt x="1929" y="6834"/>
                  </a:lnTo>
                  <a:lnTo>
                    <a:pt x="1548" y="6441"/>
                  </a:lnTo>
                  <a:cubicBezTo>
                    <a:pt x="1560" y="6418"/>
                    <a:pt x="1560" y="6382"/>
                    <a:pt x="1560" y="6334"/>
                  </a:cubicBezTo>
                  <a:lnTo>
                    <a:pt x="1560" y="6263"/>
                  </a:lnTo>
                  <a:cubicBezTo>
                    <a:pt x="1667" y="6299"/>
                    <a:pt x="1786" y="6322"/>
                    <a:pt x="1905" y="6322"/>
                  </a:cubicBezTo>
                  <a:lnTo>
                    <a:pt x="1953" y="6322"/>
                  </a:lnTo>
                  <a:cubicBezTo>
                    <a:pt x="2084" y="6322"/>
                    <a:pt x="2203" y="6310"/>
                    <a:pt x="2322" y="6263"/>
                  </a:cubicBezTo>
                  <a:close/>
                  <a:moveTo>
                    <a:pt x="10109" y="6275"/>
                  </a:moveTo>
                  <a:lnTo>
                    <a:pt x="10109" y="6453"/>
                  </a:lnTo>
                  <a:cubicBezTo>
                    <a:pt x="10109" y="6513"/>
                    <a:pt x="10121" y="6572"/>
                    <a:pt x="10144" y="6620"/>
                  </a:cubicBezTo>
                  <a:lnTo>
                    <a:pt x="10002" y="6775"/>
                  </a:lnTo>
                  <a:cubicBezTo>
                    <a:pt x="9924" y="6840"/>
                    <a:pt x="9832" y="6873"/>
                    <a:pt x="9740" y="6873"/>
                  </a:cubicBezTo>
                  <a:cubicBezTo>
                    <a:pt x="9647" y="6873"/>
                    <a:pt x="9555" y="6840"/>
                    <a:pt x="9478" y="6775"/>
                  </a:cubicBezTo>
                  <a:lnTo>
                    <a:pt x="9311" y="6620"/>
                  </a:lnTo>
                  <a:cubicBezTo>
                    <a:pt x="9347" y="6572"/>
                    <a:pt x="9359" y="6513"/>
                    <a:pt x="9359" y="6453"/>
                  </a:cubicBezTo>
                  <a:lnTo>
                    <a:pt x="9359" y="6275"/>
                  </a:lnTo>
                  <a:cubicBezTo>
                    <a:pt x="9478" y="6310"/>
                    <a:pt x="9597" y="6334"/>
                    <a:pt x="9728" y="6334"/>
                  </a:cubicBezTo>
                  <a:cubicBezTo>
                    <a:pt x="9859" y="6334"/>
                    <a:pt x="9978" y="6322"/>
                    <a:pt x="10109" y="6275"/>
                  </a:cubicBezTo>
                  <a:close/>
                  <a:moveTo>
                    <a:pt x="6501" y="5477"/>
                  </a:moveTo>
                  <a:lnTo>
                    <a:pt x="6501" y="5882"/>
                  </a:lnTo>
                  <a:cubicBezTo>
                    <a:pt x="6501" y="6084"/>
                    <a:pt x="6620" y="6275"/>
                    <a:pt x="6811" y="6370"/>
                  </a:cubicBezTo>
                  <a:lnTo>
                    <a:pt x="7073" y="6477"/>
                  </a:lnTo>
                  <a:cubicBezTo>
                    <a:pt x="6799" y="6953"/>
                    <a:pt x="6299" y="7263"/>
                    <a:pt x="5739" y="7263"/>
                  </a:cubicBezTo>
                  <a:cubicBezTo>
                    <a:pt x="5191" y="7263"/>
                    <a:pt x="4691" y="6953"/>
                    <a:pt x="4453" y="6477"/>
                  </a:cubicBezTo>
                  <a:lnTo>
                    <a:pt x="4703" y="6370"/>
                  </a:lnTo>
                  <a:cubicBezTo>
                    <a:pt x="4894" y="6275"/>
                    <a:pt x="5013" y="6084"/>
                    <a:pt x="5013" y="5882"/>
                  </a:cubicBezTo>
                  <a:lnTo>
                    <a:pt x="5013" y="5477"/>
                  </a:lnTo>
                  <a:cubicBezTo>
                    <a:pt x="5239" y="5560"/>
                    <a:pt x="5489" y="5620"/>
                    <a:pt x="5763" y="5620"/>
                  </a:cubicBezTo>
                  <a:cubicBezTo>
                    <a:pt x="6025" y="5620"/>
                    <a:pt x="6263" y="5584"/>
                    <a:pt x="6501" y="5477"/>
                  </a:cubicBezTo>
                  <a:close/>
                  <a:moveTo>
                    <a:pt x="5763" y="0"/>
                  </a:moveTo>
                  <a:cubicBezTo>
                    <a:pt x="5072" y="0"/>
                    <a:pt x="4465" y="238"/>
                    <a:pt x="4013" y="679"/>
                  </a:cubicBezTo>
                  <a:cubicBezTo>
                    <a:pt x="3560" y="1131"/>
                    <a:pt x="3286" y="1774"/>
                    <a:pt x="3239" y="2512"/>
                  </a:cubicBezTo>
                  <a:cubicBezTo>
                    <a:pt x="3227" y="2703"/>
                    <a:pt x="3215" y="2905"/>
                    <a:pt x="3203" y="3084"/>
                  </a:cubicBezTo>
                  <a:lnTo>
                    <a:pt x="1608" y="3084"/>
                  </a:lnTo>
                  <a:cubicBezTo>
                    <a:pt x="1012" y="3084"/>
                    <a:pt x="536" y="3560"/>
                    <a:pt x="536" y="4155"/>
                  </a:cubicBezTo>
                  <a:lnTo>
                    <a:pt x="536" y="4167"/>
                  </a:lnTo>
                  <a:cubicBezTo>
                    <a:pt x="536" y="4298"/>
                    <a:pt x="560" y="4453"/>
                    <a:pt x="619" y="4572"/>
                  </a:cubicBezTo>
                  <a:lnTo>
                    <a:pt x="715" y="4751"/>
                  </a:lnTo>
                  <a:lnTo>
                    <a:pt x="715" y="5025"/>
                  </a:lnTo>
                  <a:cubicBezTo>
                    <a:pt x="715" y="5465"/>
                    <a:pt x="941" y="5858"/>
                    <a:pt x="1262" y="6096"/>
                  </a:cubicBezTo>
                  <a:lnTo>
                    <a:pt x="1262" y="6334"/>
                  </a:lnTo>
                  <a:cubicBezTo>
                    <a:pt x="1262" y="6370"/>
                    <a:pt x="1250" y="6394"/>
                    <a:pt x="1215" y="6418"/>
                  </a:cubicBezTo>
                  <a:lnTo>
                    <a:pt x="524" y="6608"/>
                  </a:lnTo>
                  <a:cubicBezTo>
                    <a:pt x="226" y="6691"/>
                    <a:pt x="0" y="6977"/>
                    <a:pt x="0" y="7287"/>
                  </a:cubicBezTo>
                  <a:lnTo>
                    <a:pt x="0" y="8692"/>
                  </a:lnTo>
                  <a:cubicBezTo>
                    <a:pt x="0" y="8775"/>
                    <a:pt x="72" y="8858"/>
                    <a:pt x="167" y="8858"/>
                  </a:cubicBezTo>
                  <a:cubicBezTo>
                    <a:pt x="250" y="8858"/>
                    <a:pt x="322" y="8775"/>
                    <a:pt x="322" y="8692"/>
                  </a:cubicBezTo>
                  <a:lnTo>
                    <a:pt x="322" y="7287"/>
                  </a:lnTo>
                  <a:cubicBezTo>
                    <a:pt x="322" y="7132"/>
                    <a:pt x="441" y="6977"/>
                    <a:pt x="596" y="6930"/>
                  </a:cubicBezTo>
                  <a:lnTo>
                    <a:pt x="1298" y="6739"/>
                  </a:lnTo>
                  <a:cubicBezTo>
                    <a:pt x="1322" y="6739"/>
                    <a:pt x="1334" y="6727"/>
                    <a:pt x="1369" y="6715"/>
                  </a:cubicBezTo>
                  <a:lnTo>
                    <a:pt x="1798" y="7144"/>
                  </a:lnTo>
                  <a:lnTo>
                    <a:pt x="1798" y="8704"/>
                  </a:lnTo>
                  <a:cubicBezTo>
                    <a:pt x="1798" y="8799"/>
                    <a:pt x="1870" y="8870"/>
                    <a:pt x="1965" y="8870"/>
                  </a:cubicBezTo>
                  <a:cubicBezTo>
                    <a:pt x="2048" y="8870"/>
                    <a:pt x="2131" y="8799"/>
                    <a:pt x="2131" y="8704"/>
                  </a:cubicBezTo>
                  <a:lnTo>
                    <a:pt x="2131" y="7144"/>
                  </a:lnTo>
                  <a:lnTo>
                    <a:pt x="2560" y="6715"/>
                  </a:lnTo>
                  <a:cubicBezTo>
                    <a:pt x="2620" y="6739"/>
                    <a:pt x="2679" y="6751"/>
                    <a:pt x="2727" y="6775"/>
                  </a:cubicBezTo>
                  <a:lnTo>
                    <a:pt x="2905" y="6811"/>
                  </a:lnTo>
                  <a:cubicBezTo>
                    <a:pt x="2667" y="6977"/>
                    <a:pt x="2524" y="7251"/>
                    <a:pt x="2524" y="7549"/>
                  </a:cubicBezTo>
                  <a:lnTo>
                    <a:pt x="2524" y="8704"/>
                  </a:lnTo>
                  <a:cubicBezTo>
                    <a:pt x="2524" y="8799"/>
                    <a:pt x="2608" y="8870"/>
                    <a:pt x="2691" y="8870"/>
                  </a:cubicBezTo>
                  <a:cubicBezTo>
                    <a:pt x="2786" y="8870"/>
                    <a:pt x="2858" y="8799"/>
                    <a:pt x="2858" y="8704"/>
                  </a:cubicBezTo>
                  <a:lnTo>
                    <a:pt x="2858" y="7549"/>
                  </a:lnTo>
                  <a:cubicBezTo>
                    <a:pt x="2858" y="7322"/>
                    <a:pt x="2989" y="7132"/>
                    <a:pt x="3179" y="7037"/>
                  </a:cubicBezTo>
                  <a:lnTo>
                    <a:pt x="4156" y="6608"/>
                  </a:lnTo>
                  <a:cubicBezTo>
                    <a:pt x="4453" y="7215"/>
                    <a:pt x="5072" y="7608"/>
                    <a:pt x="5763" y="7608"/>
                  </a:cubicBezTo>
                  <a:cubicBezTo>
                    <a:pt x="6442" y="7608"/>
                    <a:pt x="7073" y="7215"/>
                    <a:pt x="7370" y="6608"/>
                  </a:cubicBezTo>
                  <a:lnTo>
                    <a:pt x="8335" y="7037"/>
                  </a:lnTo>
                  <a:cubicBezTo>
                    <a:pt x="8537" y="7132"/>
                    <a:pt x="8656" y="7322"/>
                    <a:pt x="8656" y="7549"/>
                  </a:cubicBezTo>
                  <a:lnTo>
                    <a:pt x="8656" y="8704"/>
                  </a:lnTo>
                  <a:cubicBezTo>
                    <a:pt x="8656" y="8799"/>
                    <a:pt x="8739" y="8870"/>
                    <a:pt x="8823" y="8870"/>
                  </a:cubicBezTo>
                  <a:cubicBezTo>
                    <a:pt x="8918" y="8870"/>
                    <a:pt x="8989" y="8799"/>
                    <a:pt x="8989" y="8704"/>
                  </a:cubicBezTo>
                  <a:lnTo>
                    <a:pt x="8989" y="7549"/>
                  </a:lnTo>
                  <a:cubicBezTo>
                    <a:pt x="8989" y="7322"/>
                    <a:pt x="8918" y="7132"/>
                    <a:pt x="8775" y="6965"/>
                  </a:cubicBezTo>
                  <a:lnTo>
                    <a:pt x="9049" y="6834"/>
                  </a:lnTo>
                  <a:lnTo>
                    <a:pt x="9240" y="7025"/>
                  </a:lnTo>
                  <a:cubicBezTo>
                    <a:pt x="9370" y="7156"/>
                    <a:pt x="9549" y="7215"/>
                    <a:pt x="9728" y="7215"/>
                  </a:cubicBezTo>
                  <a:cubicBezTo>
                    <a:pt x="9906" y="7215"/>
                    <a:pt x="10085" y="7156"/>
                    <a:pt x="10228" y="7025"/>
                  </a:cubicBezTo>
                  <a:lnTo>
                    <a:pt x="10418" y="6834"/>
                  </a:lnTo>
                  <a:lnTo>
                    <a:pt x="10978" y="7108"/>
                  </a:lnTo>
                  <a:cubicBezTo>
                    <a:pt x="11121" y="7168"/>
                    <a:pt x="11192" y="7311"/>
                    <a:pt x="11192" y="7442"/>
                  </a:cubicBezTo>
                  <a:lnTo>
                    <a:pt x="11192" y="8692"/>
                  </a:lnTo>
                  <a:cubicBezTo>
                    <a:pt x="11192" y="8775"/>
                    <a:pt x="11264" y="8858"/>
                    <a:pt x="11359" y="8858"/>
                  </a:cubicBezTo>
                  <a:cubicBezTo>
                    <a:pt x="11442" y="8858"/>
                    <a:pt x="11514" y="8775"/>
                    <a:pt x="11514" y="8692"/>
                  </a:cubicBezTo>
                  <a:lnTo>
                    <a:pt x="11514" y="7442"/>
                  </a:lnTo>
                  <a:cubicBezTo>
                    <a:pt x="11537" y="7168"/>
                    <a:pt x="11383" y="6930"/>
                    <a:pt x="11145" y="6799"/>
                  </a:cubicBezTo>
                  <a:lnTo>
                    <a:pt x="10466" y="6453"/>
                  </a:lnTo>
                  <a:lnTo>
                    <a:pt x="10466" y="6441"/>
                  </a:lnTo>
                  <a:lnTo>
                    <a:pt x="10466" y="6096"/>
                  </a:lnTo>
                  <a:cubicBezTo>
                    <a:pt x="10740" y="5906"/>
                    <a:pt x="10942" y="5596"/>
                    <a:pt x="11002" y="5239"/>
                  </a:cubicBezTo>
                  <a:cubicBezTo>
                    <a:pt x="11133" y="5013"/>
                    <a:pt x="11192" y="4775"/>
                    <a:pt x="11192" y="4525"/>
                  </a:cubicBezTo>
                  <a:cubicBezTo>
                    <a:pt x="11192" y="4048"/>
                    <a:pt x="10966" y="3632"/>
                    <a:pt x="10609" y="3382"/>
                  </a:cubicBezTo>
                  <a:cubicBezTo>
                    <a:pt x="10621" y="3298"/>
                    <a:pt x="10644" y="3239"/>
                    <a:pt x="10644" y="3167"/>
                  </a:cubicBezTo>
                  <a:cubicBezTo>
                    <a:pt x="10644" y="2727"/>
                    <a:pt x="10240" y="2369"/>
                    <a:pt x="9751" y="2369"/>
                  </a:cubicBezTo>
                  <a:cubicBezTo>
                    <a:pt x="9251" y="2369"/>
                    <a:pt x="8859" y="2727"/>
                    <a:pt x="8859" y="3167"/>
                  </a:cubicBezTo>
                  <a:cubicBezTo>
                    <a:pt x="8859" y="3239"/>
                    <a:pt x="8870" y="3322"/>
                    <a:pt x="8882" y="3382"/>
                  </a:cubicBezTo>
                  <a:cubicBezTo>
                    <a:pt x="8680" y="3536"/>
                    <a:pt x="8513" y="3751"/>
                    <a:pt x="8406" y="3989"/>
                  </a:cubicBezTo>
                  <a:cubicBezTo>
                    <a:pt x="8358" y="3572"/>
                    <a:pt x="8323" y="3084"/>
                    <a:pt x="8275" y="2512"/>
                  </a:cubicBezTo>
                  <a:cubicBezTo>
                    <a:pt x="8216" y="1774"/>
                    <a:pt x="7942" y="1131"/>
                    <a:pt x="7501" y="679"/>
                  </a:cubicBezTo>
                  <a:cubicBezTo>
                    <a:pt x="7049" y="238"/>
                    <a:pt x="6442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185;p63">
              <a:extLst>
                <a:ext uri="{FF2B5EF4-FFF2-40B4-BE49-F238E27FC236}">
                  <a16:creationId xmlns:a16="http://schemas.microsoft.com/office/drawing/2014/main" id="{EA4E9D10-10A9-4EFE-9416-7062F3018A01}"/>
                </a:ext>
              </a:extLst>
            </p:cNvPr>
            <p:cNvSpPr/>
            <p:nvPr/>
          </p:nvSpPr>
          <p:spPr>
            <a:xfrm>
              <a:off x="2114800" y="3635440"/>
              <a:ext cx="11045" cy="37941"/>
            </a:xfrm>
            <a:custGeom>
              <a:avLst/>
              <a:gdLst/>
              <a:ahLst/>
              <a:cxnLst/>
              <a:rect l="l" t="t" r="r" b="b"/>
              <a:pathLst>
                <a:path w="347" h="1192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1025"/>
                  </a:lnTo>
                  <a:cubicBezTo>
                    <a:pt x="1" y="1108"/>
                    <a:pt x="72" y="1191"/>
                    <a:pt x="167" y="1191"/>
                  </a:cubicBezTo>
                  <a:cubicBezTo>
                    <a:pt x="251" y="1191"/>
                    <a:pt x="322" y="1108"/>
                    <a:pt x="322" y="1025"/>
                  </a:cubicBezTo>
                  <a:lnTo>
                    <a:pt x="322" y="156"/>
                  </a:lnTo>
                  <a:cubicBezTo>
                    <a:pt x="346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F2B9DB54-8844-8E9B-37D6-028E37E89C38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Google Shape;1744;p44">
            <a:extLst>
              <a:ext uri="{FF2B5EF4-FFF2-40B4-BE49-F238E27FC236}">
                <a16:creationId xmlns:a16="http://schemas.microsoft.com/office/drawing/2014/main" id="{082F2655-7730-2891-156F-3C4081D5C7DD}"/>
              </a:ext>
            </a:extLst>
          </p:cNvPr>
          <p:cNvSpPr txBox="1">
            <a:spLocks/>
          </p:cNvSpPr>
          <p:nvPr/>
        </p:nvSpPr>
        <p:spPr>
          <a:xfrm>
            <a:off x="669624" y="364682"/>
            <a:ext cx="7804751" cy="11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Experience</a:t>
            </a:r>
            <a:br>
              <a:rPr lang="en-US" altLang="zh-TW" sz="3200" dirty="0">
                <a:ea typeface="jf open 粉圓 1.1" panose="020F0500000000000000" pitchFamily="34" charset="-120"/>
              </a:rPr>
            </a:br>
            <a:r>
              <a:rPr lang="zh-TW" altLang="en-US" sz="2800" dirty="0">
                <a:solidFill>
                  <a:schemeClr val="accent2"/>
                </a:solidFill>
                <a:ea typeface="jf open 粉圓 1.1" panose="020F0500000000000000" pitchFamily="34" charset="-120"/>
              </a:rPr>
              <a:t>心得與分工</a:t>
            </a:r>
            <a:endParaRPr lang="en-US" altLang="zh-TW" sz="3200" dirty="0">
              <a:ea typeface="jf open 粉圓 1.1" panose="020F0500000000000000" pitchFamily="34" charset="-120"/>
            </a:endParaRPr>
          </a:p>
        </p:txBody>
      </p:sp>
      <p:sp>
        <p:nvSpPr>
          <p:cNvPr id="672" name="Google Shape;672;p34"/>
          <p:cNvSpPr/>
          <p:nvPr/>
        </p:nvSpPr>
        <p:spPr>
          <a:xfrm>
            <a:off x="4401987" y="3430860"/>
            <a:ext cx="450600" cy="4506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2847;p62">
            <a:extLst>
              <a:ext uri="{FF2B5EF4-FFF2-40B4-BE49-F238E27FC236}">
                <a16:creationId xmlns:a16="http://schemas.microsoft.com/office/drawing/2014/main" id="{3041FCD9-260C-4393-91A6-A886E94EF82C}"/>
              </a:ext>
            </a:extLst>
          </p:cNvPr>
          <p:cNvGrpSpPr/>
          <p:nvPr/>
        </p:nvGrpSpPr>
        <p:grpSpPr>
          <a:xfrm>
            <a:off x="4461571" y="3482415"/>
            <a:ext cx="315872" cy="347488"/>
            <a:chOff x="1415853" y="1500658"/>
            <a:chExt cx="315872" cy="347488"/>
          </a:xfrm>
        </p:grpSpPr>
        <p:sp>
          <p:nvSpPr>
            <p:cNvPr id="30" name="Google Shape;12848;p62">
              <a:extLst>
                <a:ext uri="{FF2B5EF4-FFF2-40B4-BE49-F238E27FC236}">
                  <a16:creationId xmlns:a16="http://schemas.microsoft.com/office/drawing/2014/main" id="{122FA91E-8693-4569-9FB4-944D2C81084C}"/>
                </a:ext>
              </a:extLst>
            </p:cNvPr>
            <p:cNvSpPr/>
            <p:nvPr/>
          </p:nvSpPr>
          <p:spPr>
            <a:xfrm>
              <a:off x="1415853" y="1500658"/>
              <a:ext cx="315872" cy="347488"/>
            </a:xfrm>
            <a:custGeom>
              <a:avLst/>
              <a:gdLst/>
              <a:ahLst/>
              <a:cxnLst/>
              <a:rect l="l" t="t" r="r" b="b"/>
              <a:pathLst>
                <a:path w="9871" h="10859" extrusionOk="0">
                  <a:moveTo>
                    <a:pt x="4894" y="322"/>
                  </a:moveTo>
                  <a:cubicBezTo>
                    <a:pt x="5739" y="322"/>
                    <a:pt x="6465" y="786"/>
                    <a:pt x="6834" y="1465"/>
                  </a:cubicBezTo>
                  <a:cubicBezTo>
                    <a:pt x="6775" y="1429"/>
                    <a:pt x="6727" y="1393"/>
                    <a:pt x="6668" y="1370"/>
                  </a:cubicBezTo>
                  <a:cubicBezTo>
                    <a:pt x="6643" y="1353"/>
                    <a:pt x="6614" y="1345"/>
                    <a:pt x="6586" y="1345"/>
                  </a:cubicBezTo>
                  <a:cubicBezTo>
                    <a:pt x="6532" y="1345"/>
                    <a:pt x="6481" y="1374"/>
                    <a:pt x="6465" y="1429"/>
                  </a:cubicBezTo>
                  <a:cubicBezTo>
                    <a:pt x="6418" y="1501"/>
                    <a:pt x="6441" y="1608"/>
                    <a:pt x="6525" y="1632"/>
                  </a:cubicBezTo>
                  <a:cubicBezTo>
                    <a:pt x="6882" y="1822"/>
                    <a:pt x="7096" y="2179"/>
                    <a:pt x="7120" y="2584"/>
                  </a:cubicBezTo>
                  <a:cubicBezTo>
                    <a:pt x="7084" y="3787"/>
                    <a:pt x="6108" y="4763"/>
                    <a:pt x="4894" y="4763"/>
                  </a:cubicBezTo>
                  <a:cubicBezTo>
                    <a:pt x="3727" y="4763"/>
                    <a:pt x="2739" y="3822"/>
                    <a:pt x="2703" y="2632"/>
                  </a:cubicBezTo>
                  <a:cubicBezTo>
                    <a:pt x="2727" y="2048"/>
                    <a:pt x="3215" y="1584"/>
                    <a:pt x="3810" y="1584"/>
                  </a:cubicBezTo>
                  <a:cubicBezTo>
                    <a:pt x="4132" y="1584"/>
                    <a:pt x="4441" y="1715"/>
                    <a:pt x="4644" y="1965"/>
                  </a:cubicBezTo>
                  <a:cubicBezTo>
                    <a:pt x="4703" y="2036"/>
                    <a:pt x="4798" y="2060"/>
                    <a:pt x="4882" y="2060"/>
                  </a:cubicBezTo>
                  <a:cubicBezTo>
                    <a:pt x="4989" y="2060"/>
                    <a:pt x="5084" y="2013"/>
                    <a:pt x="5144" y="1929"/>
                  </a:cubicBezTo>
                  <a:cubicBezTo>
                    <a:pt x="5334" y="1679"/>
                    <a:pt x="5632" y="1524"/>
                    <a:pt x="5941" y="1501"/>
                  </a:cubicBezTo>
                  <a:cubicBezTo>
                    <a:pt x="6037" y="1501"/>
                    <a:pt x="6096" y="1429"/>
                    <a:pt x="6096" y="1334"/>
                  </a:cubicBezTo>
                  <a:cubicBezTo>
                    <a:pt x="6096" y="1251"/>
                    <a:pt x="6013" y="1191"/>
                    <a:pt x="5929" y="1191"/>
                  </a:cubicBezTo>
                  <a:cubicBezTo>
                    <a:pt x="5525" y="1215"/>
                    <a:pt x="5132" y="1405"/>
                    <a:pt x="4882" y="1739"/>
                  </a:cubicBezTo>
                  <a:cubicBezTo>
                    <a:pt x="4882" y="1739"/>
                    <a:pt x="4870" y="1739"/>
                    <a:pt x="4870" y="1751"/>
                  </a:cubicBezTo>
                  <a:cubicBezTo>
                    <a:pt x="4596" y="1453"/>
                    <a:pt x="4215" y="1274"/>
                    <a:pt x="3798" y="1274"/>
                  </a:cubicBezTo>
                  <a:cubicBezTo>
                    <a:pt x="3453" y="1274"/>
                    <a:pt x="3143" y="1393"/>
                    <a:pt x="2893" y="1608"/>
                  </a:cubicBezTo>
                  <a:cubicBezTo>
                    <a:pt x="3250" y="846"/>
                    <a:pt x="4024" y="322"/>
                    <a:pt x="4894" y="322"/>
                  </a:cubicBezTo>
                  <a:close/>
                  <a:moveTo>
                    <a:pt x="2310" y="4430"/>
                  </a:moveTo>
                  <a:lnTo>
                    <a:pt x="2310" y="4430"/>
                  </a:lnTo>
                  <a:cubicBezTo>
                    <a:pt x="1726" y="5334"/>
                    <a:pt x="1369" y="6489"/>
                    <a:pt x="1357" y="7537"/>
                  </a:cubicBezTo>
                  <a:cubicBezTo>
                    <a:pt x="1146" y="7654"/>
                    <a:pt x="878" y="7684"/>
                    <a:pt x="652" y="7684"/>
                  </a:cubicBezTo>
                  <a:cubicBezTo>
                    <a:pt x="534" y="7684"/>
                    <a:pt x="427" y="7676"/>
                    <a:pt x="345" y="7668"/>
                  </a:cubicBezTo>
                  <a:cubicBezTo>
                    <a:pt x="703" y="6227"/>
                    <a:pt x="1357" y="5334"/>
                    <a:pt x="1857" y="4834"/>
                  </a:cubicBezTo>
                  <a:cubicBezTo>
                    <a:pt x="2024" y="4668"/>
                    <a:pt x="2179" y="4537"/>
                    <a:pt x="2310" y="4430"/>
                  </a:cubicBezTo>
                  <a:close/>
                  <a:moveTo>
                    <a:pt x="7501" y="4430"/>
                  </a:moveTo>
                  <a:cubicBezTo>
                    <a:pt x="7644" y="4537"/>
                    <a:pt x="7799" y="4668"/>
                    <a:pt x="7953" y="4834"/>
                  </a:cubicBezTo>
                  <a:cubicBezTo>
                    <a:pt x="8454" y="5334"/>
                    <a:pt x="9132" y="6251"/>
                    <a:pt x="9466" y="7680"/>
                  </a:cubicBezTo>
                  <a:cubicBezTo>
                    <a:pt x="9400" y="7687"/>
                    <a:pt x="9313" y="7693"/>
                    <a:pt x="9214" y="7693"/>
                  </a:cubicBezTo>
                  <a:cubicBezTo>
                    <a:pt x="8988" y="7693"/>
                    <a:pt x="8701" y="7661"/>
                    <a:pt x="8477" y="7537"/>
                  </a:cubicBezTo>
                  <a:cubicBezTo>
                    <a:pt x="8454" y="6466"/>
                    <a:pt x="8084" y="5323"/>
                    <a:pt x="7501" y="4430"/>
                  </a:cubicBezTo>
                  <a:close/>
                  <a:moveTo>
                    <a:pt x="3727" y="10192"/>
                  </a:moveTo>
                  <a:cubicBezTo>
                    <a:pt x="3965" y="10192"/>
                    <a:pt x="4155" y="10335"/>
                    <a:pt x="4215" y="10549"/>
                  </a:cubicBezTo>
                  <a:lnTo>
                    <a:pt x="2548" y="10549"/>
                  </a:lnTo>
                  <a:cubicBezTo>
                    <a:pt x="2619" y="10335"/>
                    <a:pt x="2822" y="10192"/>
                    <a:pt x="3036" y="10192"/>
                  </a:cubicBezTo>
                  <a:close/>
                  <a:moveTo>
                    <a:pt x="6930" y="4132"/>
                  </a:moveTo>
                  <a:cubicBezTo>
                    <a:pt x="7692" y="5049"/>
                    <a:pt x="8192" y="6406"/>
                    <a:pt x="8192" y="7644"/>
                  </a:cubicBezTo>
                  <a:cubicBezTo>
                    <a:pt x="8156" y="8513"/>
                    <a:pt x="7799" y="9359"/>
                    <a:pt x="7180" y="9966"/>
                  </a:cubicBezTo>
                  <a:cubicBezTo>
                    <a:pt x="7060" y="9906"/>
                    <a:pt x="6930" y="9859"/>
                    <a:pt x="6787" y="9859"/>
                  </a:cubicBezTo>
                  <a:lnTo>
                    <a:pt x="6108" y="9859"/>
                  </a:lnTo>
                  <a:cubicBezTo>
                    <a:pt x="5703" y="9859"/>
                    <a:pt x="5358" y="10156"/>
                    <a:pt x="5286" y="10549"/>
                  </a:cubicBezTo>
                  <a:lnTo>
                    <a:pt x="4560" y="10549"/>
                  </a:lnTo>
                  <a:cubicBezTo>
                    <a:pt x="4489" y="10156"/>
                    <a:pt x="4143" y="9859"/>
                    <a:pt x="3739" y="9859"/>
                  </a:cubicBezTo>
                  <a:lnTo>
                    <a:pt x="3048" y="9859"/>
                  </a:lnTo>
                  <a:cubicBezTo>
                    <a:pt x="2905" y="9859"/>
                    <a:pt x="2774" y="9894"/>
                    <a:pt x="2667" y="9966"/>
                  </a:cubicBezTo>
                  <a:cubicBezTo>
                    <a:pt x="2036" y="9359"/>
                    <a:pt x="1679" y="8525"/>
                    <a:pt x="1679" y="7644"/>
                  </a:cubicBezTo>
                  <a:cubicBezTo>
                    <a:pt x="1679" y="6406"/>
                    <a:pt x="2179" y="5061"/>
                    <a:pt x="2953" y="4132"/>
                  </a:cubicBezTo>
                  <a:cubicBezTo>
                    <a:pt x="2989" y="4180"/>
                    <a:pt x="3036" y="4239"/>
                    <a:pt x="3084" y="4275"/>
                  </a:cubicBezTo>
                  <a:cubicBezTo>
                    <a:pt x="2655" y="5049"/>
                    <a:pt x="2393" y="6049"/>
                    <a:pt x="2393" y="6954"/>
                  </a:cubicBezTo>
                  <a:cubicBezTo>
                    <a:pt x="2393" y="8442"/>
                    <a:pt x="3548" y="9668"/>
                    <a:pt x="4941" y="9668"/>
                  </a:cubicBezTo>
                  <a:cubicBezTo>
                    <a:pt x="6346" y="9668"/>
                    <a:pt x="7489" y="8442"/>
                    <a:pt x="7489" y="6954"/>
                  </a:cubicBezTo>
                  <a:cubicBezTo>
                    <a:pt x="7489" y="6525"/>
                    <a:pt x="7430" y="6096"/>
                    <a:pt x="7322" y="5644"/>
                  </a:cubicBezTo>
                  <a:cubicBezTo>
                    <a:pt x="7312" y="5569"/>
                    <a:pt x="7234" y="5523"/>
                    <a:pt x="7158" y="5523"/>
                  </a:cubicBezTo>
                  <a:cubicBezTo>
                    <a:pt x="7149" y="5523"/>
                    <a:pt x="7140" y="5524"/>
                    <a:pt x="7132" y="5525"/>
                  </a:cubicBezTo>
                  <a:cubicBezTo>
                    <a:pt x="7037" y="5549"/>
                    <a:pt x="7001" y="5632"/>
                    <a:pt x="7013" y="5727"/>
                  </a:cubicBezTo>
                  <a:cubicBezTo>
                    <a:pt x="7120" y="6144"/>
                    <a:pt x="7156" y="6561"/>
                    <a:pt x="7156" y="6954"/>
                  </a:cubicBezTo>
                  <a:cubicBezTo>
                    <a:pt x="7156" y="8287"/>
                    <a:pt x="6168" y="9359"/>
                    <a:pt x="4941" y="9359"/>
                  </a:cubicBezTo>
                  <a:cubicBezTo>
                    <a:pt x="3727" y="9359"/>
                    <a:pt x="2727" y="8287"/>
                    <a:pt x="2727" y="6954"/>
                  </a:cubicBezTo>
                  <a:cubicBezTo>
                    <a:pt x="2727" y="6120"/>
                    <a:pt x="2953" y="5215"/>
                    <a:pt x="3334" y="4501"/>
                  </a:cubicBezTo>
                  <a:cubicBezTo>
                    <a:pt x="3762" y="4858"/>
                    <a:pt x="4334" y="5084"/>
                    <a:pt x="4941" y="5084"/>
                  </a:cubicBezTo>
                  <a:cubicBezTo>
                    <a:pt x="5548" y="5084"/>
                    <a:pt x="6120" y="4858"/>
                    <a:pt x="6549" y="4501"/>
                  </a:cubicBezTo>
                  <a:cubicBezTo>
                    <a:pt x="6644" y="4668"/>
                    <a:pt x="6727" y="4846"/>
                    <a:pt x="6787" y="5037"/>
                  </a:cubicBezTo>
                  <a:cubicBezTo>
                    <a:pt x="6822" y="5096"/>
                    <a:pt x="6882" y="5144"/>
                    <a:pt x="6941" y="5144"/>
                  </a:cubicBezTo>
                  <a:cubicBezTo>
                    <a:pt x="6953" y="5144"/>
                    <a:pt x="6989" y="5144"/>
                    <a:pt x="7001" y="5132"/>
                  </a:cubicBezTo>
                  <a:cubicBezTo>
                    <a:pt x="7084" y="5096"/>
                    <a:pt x="7120" y="5013"/>
                    <a:pt x="7084" y="4918"/>
                  </a:cubicBezTo>
                  <a:cubicBezTo>
                    <a:pt x="7001" y="4691"/>
                    <a:pt x="6894" y="4477"/>
                    <a:pt x="6787" y="4275"/>
                  </a:cubicBezTo>
                  <a:cubicBezTo>
                    <a:pt x="6834" y="4239"/>
                    <a:pt x="6882" y="4180"/>
                    <a:pt x="6930" y="4132"/>
                  </a:cubicBezTo>
                  <a:close/>
                  <a:moveTo>
                    <a:pt x="6787" y="10192"/>
                  </a:moveTo>
                  <a:cubicBezTo>
                    <a:pt x="7025" y="10192"/>
                    <a:pt x="7227" y="10335"/>
                    <a:pt x="7287" y="10549"/>
                  </a:cubicBezTo>
                  <a:lnTo>
                    <a:pt x="5620" y="10549"/>
                  </a:lnTo>
                  <a:cubicBezTo>
                    <a:pt x="5691" y="10335"/>
                    <a:pt x="5882" y="10192"/>
                    <a:pt x="6108" y="10192"/>
                  </a:cubicBezTo>
                  <a:close/>
                  <a:moveTo>
                    <a:pt x="4929" y="0"/>
                  </a:moveTo>
                  <a:cubicBezTo>
                    <a:pt x="3524" y="0"/>
                    <a:pt x="2381" y="1143"/>
                    <a:pt x="2381" y="2536"/>
                  </a:cubicBezTo>
                  <a:cubicBezTo>
                    <a:pt x="2381" y="3001"/>
                    <a:pt x="2500" y="3429"/>
                    <a:pt x="2727" y="3810"/>
                  </a:cubicBezTo>
                  <a:cubicBezTo>
                    <a:pt x="2548" y="3894"/>
                    <a:pt x="2131" y="4132"/>
                    <a:pt x="1667" y="4596"/>
                  </a:cubicBezTo>
                  <a:cubicBezTo>
                    <a:pt x="1107" y="5156"/>
                    <a:pt x="369" y="6156"/>
                    <a:pt x="12" y="7775"/>
                  </a:cubicBezTo>
                  <a:cubicBezTo>
                    <a:pt x="0" y="7823"/>
                    <a:pt x="12" y="7870"/>
                    <a:pt x="36" y="7894"/>
                  </a:cubicBezTo>
                  <a:cubicBezTo>
                    <a:pt x="60" y="7930"/>
                    <a:pt x="95" y="7954"/>
                    <a:pt x="131" y="7978"/>
                  </a:cubicBezTo>
                  <a:cubicBezTo>
                    <a:pt x="155" y="7978"/>
                    <a:pt x="369" y="8013"/>
                    <a:pt x="655" y="8013"/>
                  </a:cubicBezTo>
                  <a:cubicBezTo>
                    <a:pt x="881" y="8013"/>
                    <a:pt x="1143" y="7990"/>
                    <a:pt x="1381" y="7894"/>
                  </a:cubicBezTo>
                  <a:cubicBezTo>
                    <a:pt x="1441" y="8752"/>
                    <a:pt x="1822" y="9561"/>
                    <a:pt x="2429" y="10156"/>
                  </a:cubicBezTo>
                  <a:cubicBezTo>
                    <a:pt x="2310" y="10311"/>
                    <a:pt x="2238" y="10490"/>
                    <a:pt x="2238" y="10692"/>
                  </a:cubicBezTo>
                  <a:cubicBezTo>
                    <a:pt x="2238" y="10787"/>
                    <a:pt x="2310" y="10859"/>
                    <a:pt x="2393" y="10859"/>
                  </a:cubicBezTo>
                  <a:lnTo>
                    <a:pt x="7501" y="10859"/>
                  </a:lnTo>
                  <a:cubicBezTo>
                    <a:pt x="7596" y="10859"/>
                    <a:pt x="7668" y="10787"/>
                    <a:pt x="7668" y="10692"/>
                  </a:cubicBezTo>
                  <a:cubicBezTo>
                    <a:pt x="7668" y="10490"/>
                    <a:pt x="7596" y="10311"/>
                    <a:pt x="7477" y="10156"/>
                  </a:cubicBezTo>
                  <a:cubicBezTo>
                    <a:pt x="8084" y="9549"/>
                    <a:pt x="8454" y="8752"/>
                    <a:pt x="8513" y="7894"/>
                  </a:cubicBezTo>
                  <a:cubicBezTo>
                    <a:pt x="8751" y="7990"/>
                    <a:pt x="9025" y="8013"/>
                    <a:pt x="9239" y="8013"/>
                  </a:cubicBezTo>
                  <a:cubicBezTo>
                    <a:pt x="9525" y="8013"/>
                    <a:pt x="9751" y="7978"/>
                    <a:pt x="9763" y="7978"/>
                  </a:cubicBezTo>
                  <a:cubicBezTo>
                    <a:pt x="9811" y="7954"/>
                    <a:pt x="9835" y="7942"/>
                    <a:pt x="9870" y="7894"/>
                  </a:cubicBezTo>
                  <a:cubicBezTo>
                    <a:pt x="9847" y="7859"/>
                    <a:pt x="9847" y="7811"/>
                    <a:pt x="9847" y="7775"/>
                  </a:cubicBezTo>
                  <a:cubicBezTo>
                    <a:pt x="9489" y="6156"/>
                    <a:pt x="8739" y="5156"/>
                    <a:pt x="8192" y="4596"/>
                  </a:cubicBezTo>
                  <a:cubicBezTo>
                    <a:pt x="7727" y="4132"/>
                    <a:pt x="7311" y="3894"/>
                    <a:pt x="7132" y="3810"/>
                  </a:cubicBezTo>
                  <a:cubicBezTo>
                    <a:pt x="7334" y="3429"/>
                    <a:pt x="7477" y="3001"/>
                    <a:pt x="7477" y="2536"/>
                  </a:cubicBezTo>
                  <a:cubicBezTo>
                    <a:pt x="7477" y="1143"/>
                    <a:pt x="6334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849;p62">
              <a:extLst>
                <a:ext uri="{FF2B5EF4-FFF2-40B4-BE49-F238E27FC236}">
                  <a16:creationId xmlns:a16="http://schemas.microsoft.com/office/drawing/2014/main" id="{2695D090-31B9-4467-BFE3-EF105ACFC806}"/>
                </a:ext>
              </a:extLst>
            </p:cNvPr>
            <p:cNvSpPr/>
            <p:nvPr/>
          </p:nvSpPr>
          <p:spPr>
            <a:xfrm>
              <a:off x="152404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24" y="322"/>
                  </a:moveTo>
                  <a:cubicBezTo>
                    <a:pt x="631" y="322"/>
                    <a:pt x="703" y="393"/>
                    <a:pt x="703" y="500"/>
                  </a:cubicBezTo>
                  <a:lnTo>
                    <a:pt x="703" y="667"/>
                  </a:lnTo>
                  <a:cubicBezTo>
                    <a:pt x="703" y="774"/>
                    <a:pt x="631" y="846"/>
                    <a:pt x="524" y="846"/>
                  </a:cubicBezTo>
                  <a:cubicBezTo>
                    <a:pt x="417" y="846"/>
                    <a:pt x="346" y="774"/>
                    <a:pt x="346" y="667"/>
                  </a:cubicBezTo>
                  <a:lnTo>
                    <a:pt x="346" y="500"/>
                  </a:lnTo>
                  <a:cubicBezTo>
                    <a:pt x="346" y="393"/>
                    <a:pt x="417" y="322"/>
                    <a:pt x="524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27" y="1167"/>
                    <a:pt x="512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850;p62">
              <a:extLst>
                <a:ext uri="{FF2B5EF4-FFF2-40B4-BE49-F238E27FC236}">
                  <a16:creationId xmlns:a16="http://schemas.microsoft.com/office/drawing/2014/main" id="{D527BD5E-975E-454C-99C4-FE953E7AA0A1}"/>
                </a:ext>
              </a:extLst>
            </p:cNvPr>
            <p:cNvSpPr/>
            <p:nvPr/>
          </p:nvSpPr>
          <p:spPr>
            <a:xfrm>
              <a:off x="158996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00" y="322"/>
                  </a:moveTo>
                  <a:cubicBezTo>
                    <a:pt x="607" y="322"/>
                    <a:pt x="679" y="393"/>
                    <a:pt x="679" y="500"/>
                  </a:cubicBezTo>
                  <a:lnTo>
                    <a:pt x="679" y="667"/>
                  </a:lnTo>
                  <a:cubicBezTo>
                    <a:pt x="679" y="774"/>
                    <a:pt x="607" y="846"/>
                    <a:pt x="500" y="846"/>
                  </a:cubicBezTo>
                  <a:cubicBezTo>
                    <a:pt x="393" y="846"/>
                    <a:pt x="322" y="774"/>
                    <a:pt x="322" y="667"/>
                  </a:cubicBezTo>
                  <a:lnTo>
                    <a:pt x="322" y="500"/>
                  </a:lnTo>
                  <a:cubicBezTo>
                    <a:pt x="322" y="393"/>
                    <a:pt x="393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15" y="1167"/>
                    <a:pt x="500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988" y="227"/>
                    <a:pt x="774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851;p62">
              <a:extLst>
                <a:ext uri="{FF2B5EF4-FFF2-40B4-BE49-F238E27FC236}">
                  <a16:creationId xmlns:a16="http://schemas.microsoft.com/office/drawing/2014/main" id="{9BAA1A40-59D9-4F61-B294-649FD33D9EAB}"/>
                </a:ext>
              </a:extLst>
            </p:cNvPr>
            <p:cNvSpPr/>
            <p:nvPr/>
          </p:nvSpPr>
          <p:spPr>
            <a:xfrm>
              <a:off x="1551085" y="1598386"/>
              <a:ext cx="43488" cy="42496"/>
            </a:xfrm>
            <a:custGeom>
              <a:avLst/>
              <a:gdLst/>
              <a:ahLst/>
              <a:cxnLst/>
              <a:rect l="l" t="t" r="r" b="b"/>
              <a:pathLst>
                <a:path w="1359" h="1328" extrusionOk="0">
                  <a:moveTo>
                    <a:pt x="691" y="352"/>
                  </a:moveTo>
                  <a:lnTo>
                    <a:pt x="977" y="542"/>
                  </a:lnTo>
                  <a:lnTo>
                    <a:pt x="691" y="911"/>
                  </a:lnTo>
                  <a:lnTo>
                    <a:pt x="406" y="542"/>
                  </a:lnTo>
                  <a:lnTo>
                    <a:pt x="691" y="352"/>
                  </a:lnTo>
                  <a:close/>
                  <a:moveTo>
                    <a:pt x="685" y="0"/>
                  </a:moveTo>
                  <a:cubicBezTo>
                    <a:pt x="656" y="0"/>
                    <a:pt x="626" y="6"/>
                    <a:pt x="596" y="18"/>
                  </a:cubicBezTo>
                  <a:lnTo>
                    <a:pt x="96" y="364"/>
                  </a:lnTo>
                  <a:cubicBezTo>
                    <a:pt x="60" y="399"/>
                    <a:pt x="37" y="423"/>
                    <a:pt x="25" y="471"/>
                  </a:cubicBezTo>
                  <a:cubicBezTo>
                    <a:pt x="1" y="518"/>
                    <a:pt x="25" y="554"/>
                    <a:pt x="48" y="590"/>
                  </a:cubicBezTo>
                  <a:lnTo>
                    <a:pt x="560" y="1268"/>
                  </a:lnTo>
                  <a:cubicBezTo>
                    <a:pt x="584" y="1316"/>
                    <a:pt x="632" y="1328"/>
                    <a:pt x="691" y="1328"/>
                  </a:cubicBezTo>
                  <a:cubicBezTo>
                    <a:pt x="739" y="1328"/>
                    <a:pt x="799" y="1304"/>
                    <a:pt x="822" y="1268"/>
                  </a:cubicBezTo>
                  <a:lnTo>
                    <a:pt x="1322" y="590"/>
                  </a:lnTo>
                  <a:cubicBezTo>
                    <a:pt x="1358" y="554"/>
                    <a:pt x="1358" y="518"/>
                    <a:pt x="1358" y="471"/>
                  </a:cubicBezTo>
                  <a:cubicBezTo>
                    <a:pt x="1358" y="423"/>
                    <a:pt x="1334" y="399"/>
                    <a:pt x="1287" y="364"/>
                  </a:cubicBezTo>
                  <a:lnTo>
                    <a:pt x="775" y="18"/>
                  </a:lnTo>
                  <a:cubicBezTo>
                    <a:pt x="745" y="6"/>
                    <a:pt x="715" y="0"/>
                    <a:pt x="6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57640C4-A19B-EC59-0412-F0CD91B2CDA7}"/>
              </a:ext>
            </a:extLst>
          </p:cNvPr>
          <p:cNvCxnSpPr>
            <a:cxnSpLocks/>
            <a:stCxn id="653" idx="2"/>
            <a:endCxn id="670" idx="0"/>
          </p:cNvCxnSpPr>
          <p:nvPr/>
        </p:nvCxnSpPr>
        <p:spPr>
          <a:xfrm rot="5400000">
            <a:off x="2615178" y="1420179"/>
            <a:ext cx="1045597" cy="29757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E7D6DBCE-FE56-F46B-1328-A7C66FBCF2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66761" y="1544362"/>
            <a:ext cx="1119995" cy="2801798"/>
          </a:xfrm>
          <a:prstGeom prst="bentConnector3">
            <a:avLst>
              <a:gd name="adj1" fmla="val 473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投影片編號版面配置區 11">
            <a:extLst>
              <a:ext uri="{FF2B5EF4-FFF2-40B4-BE49-F238E27FC236}">
                <a16:creationId xmlns:a16="http://schemas.microsoft.com/office/drawing/2014/main" id="{CF402BD0-272B-CA9E-CB0D-D15499EC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823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E42E750-8EBD-97D0-FC61-E22DF45F1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377" y="1954924"/>
            <a:ext cx="2166865" cy="2166865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349DB1DB-EA97-7339-601F-0CD429AD6E53}"/>
              </a:ext>
            </a:extLst>
          </p:cNvPr>
          <p:cNvSpPr/>
          <p:nvPr/>
        </p:nvSpPr>
        <p:spPr>
          <a:xfrm>
            <a:off x="4704486" y="2660083"/>
            <a:ext cx="1087200" cy="409050"/>
          </a:xfrm>
          <a:prstGeom prst="rightArrow">
            <a:avLst/>
          </a:prstGeom>
          <a:solidFill>
            <a:schemeClr val="tx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986BA7-EDD1-82B9-B899-AD651CE8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089" y="1715922"/>
            <a:ext cx="2166866" cy="2166866"/>
          </a:xfrm>
          <a:prstGeom prst="rect">
            <a:avLst/>
          </a:prstGeom>
        </p:spPr>
      </p:pic>
      <p:sp>
        <p:nvSpPr>
          <p:cNvPr id="8" name="Google Shape;1744;p44">
            <a:extLst>
              <a:ext uri="{FF2B5EF4-FFF2-40B4-BE49-F238E27FC236}">
                <a16:creationId xmlns:a16="http://schemas.microsoft.com/office/drawing/2014/main" id="{D835CF56-FD3A-4E1E-64DD-2B184C58E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9624" y="364682"/>
            <a:ext cx="7804751" cy="1146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altLang="zh-TW" sz="3600" dirty="0">
                <a:latin typeface="Calibri" panose="020F0502020204030204" pitchFamily="34" charset="0"/>
                <a:ea typeface="jf open 粉圓 1.1" panose="020F0500000000000000" pitchFamily="34" charset="-120"/>
              </a:rPr>
              <a:t>Dataset</a:t>
            </a:r>
            <a:br>
              <a:rPr lang="en-US" altLang="zh-TW" sz="3200" dirty="0">
                <a:latin typeface="Calibri" panose="020F0502020204030204" pitchFamily="34" charset="0"/>
                <a:ea typeface="jf open 粉圓 1.1" panose="020F0500000000000000" pitchFamily="34" charset="-120"/>
              </a:rPr>
            </a:br>
            <a:r>
              <a:rPr lang="zh-TW" altLang="en-US" sz="3200" dirty="0">
                <a:solidFill>
                  <a:schemeClr val="accent2"/>
                </a:solidFill>
                <a:latin typeface="Calibri" panose="020F0502020204030204" pitchFamily="34" charset="0"/>
                <a:ea typeface="jf open 粉圓 1.1" panose="020F0500000000000000" pitchFamily="34" charset="-120"/>
              </a:rPr>
              <a:t>問題與需求描述</a:t>
            </a:r>
            <a:endParaRPr lang="en-US" altLang="zh-TW" sz="3200" dirty="0">
              <a:solidFill>
                <a:schemeClr val="accent2"/>
              </a:solidFill>
              <a:latin typeface="Calibri" panose="020F0502020204030204" pitchFamily="34" charset="0"/>
              <a:ea typeface="jf open 粉圓 1.1" panose="020F0500000000000000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ED65DA-2E16-CC5D-6E96-D9D1FFD36B85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投影片縮放 13">
                <a:extLst>
                  <a:ext uri="{FF2B5EF4-FFF2-40B4-BE49-F238E27FC236}">
                    <a16:creationId xmlns:a16="http://schemas.microsoft.com/office/drawing/2014/main" id="{76FFC743-F658-4249-CFFD-FA24AC412F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2586833"/>
                  </p:ext>
                </p:extLst>
              </p:nvPr>
            </p:nvGraphicFramePr>
            <p:xfrm>
              <a:off x="495948" y="1806112"/>
              <a:ext cx="1604918" cy="1058496"/>
            </p:xfrm>
            <a:graphic>
              <a:graphicData uri="http://schemas.microsoft.com/office/powerpoint/2016/slidezoom">
                <pslz:sldZm>
                  <pslz:sldZmObj sldId="334" cId="739180163">
                    <pslz:zmPr id="{7397AE19-38A6-4477-AA61-2EE707BD4E2E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04918" cy="105849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投影片縮放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6FFC743-F658-4249-CFFD-FA24AC412F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948" y="1806112"/>
                <a:ext cx="1604918" cy="105849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橢圓 15">
            <a:extLst>
              <a:ext uri="{FF2B5EF4-FFF2-40B4-BE49-F238E27FC236}">
                <a16:creationId xmlns:a16="http://schemas.microsoft.com/office/drawing/2014/main" id="{21E37EC3-9D6D-3626-0301-1699CDD3ECF3}"/>
              </a:ext>
            </a:extLst>
          </p:cNvPr>
          <p:cNvSpPr/>
          <p:nvPr/>
        </p:nvSpPr>
        <p:spPr>
          <a:xfrm>
            <a:off x="2935520" y="1715922"/>
            <a:ext cx="140769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accent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啄羽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4D21C1C7-97AC-9BF3-748B-F9013DFD3179}"/>
              </a:ext>
            </a:extLst>
          </p:cNvPr>
          <p:cNvSpPr/>
          <p:nvPr/>
        </p:nvSpPr>
        <p:spPr>
          <a:xfrm>
            <a:off x="2991389" y="3026790"/>
            <a:ext cx="140769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accent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軟腳</a:t>
            </a:r>
          </a:p>
        </p:txBody>
      </p:sp>
      <p:sp>
        <p:nvSpPr>
          <p:cNvPr id="10" name="投影片編號版面配置區 11">
            <a:extLst>
              <a:ext uri="{FF2B5EF4-FFF2-40B4-BE49-F238E27FC236}">
                <a16:creationId xmlns:a16="http://schemas.microsoft.com/office/drawing/2014/main" id="{9013A7F9-3D22-0B0B-3F32-67B5D4A2A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4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" name="Google Shape;17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275" y="6098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6514883" y="-141886"/>
            <a:ext cx="2845450" cy="32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52;p34">
            <a:extLst>
              <a:ext uri="{FF2B5EF4-FFF2-40B4-BE49-F238E27FC236}">
                <a16:creationId xmlns:a16="http://schemas.microsoft.com/office/drawing/2014/main" id="{36E3B585-FB1C-4C99-AB5E-063EE9A43A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99" y="509824"/>
            <a:ext cx="7807373" cy="1085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-US" altLang="zh-TW" sz="3200" dirty="0">
                <a:ea typeface="jf open 粉圓 1.1" panose="020F0500000000000000" pitchFamily="34" charset="-120"/>
                <a:sym typeface="Advent Pro Light"/>
              </a:rPr>
              <a:t>Experience</a:t>
            </a:r>
            <a:br>
              <a:rPr lang="en-US" altLang="zh-TW" sz="3200" dirty="0">
                <a:sym typeface="Advent Pro Light"/>
              </a:rPr>
            </a:br>
            <a:r>
              <a:rPr lang="zh-TW" altLang="en-US" sz="3200" dirty="0">
                <a:ea typeface="jf open 粉圓 1.1" panose="020F0500000000000000" pitchFamily="34" charset="-120"/>
                <a:sym typeface="Advent Pro Light"/>
              </a:rPr>
              <a:t>心得與分工</a:t>
            </a:r>
            <a:br>
              <a:rPr lang="zh-TW" altLang="en-US" sz="3200" dirty="0">
                <a:solidFill>
                  <a:srgbClr val="F3F3F3"/>
                </a:solidFill>
                <a:ea typeface="微軟正黑體" panose="020B0604030504040204" pitchFamily="34" charset="-120"/>
                <a:sym typeface="Advent Pro Light"/>
              </a:rPr>
            </a:br>
            <a:br>
              <a:rPr lang="en-US" altLang="zh-TW" sz="3200" dirty="0">
                <a:sym typeface="Advent Pro Light"/>
              </a:rPr>
            </a:br>
            <a:endParaRPr lang="en-US" altLang="zh-TW" sz="3200" dirty="0">
              <a:sym typeface="Advent Pro Light"/>
            </a:endParaRPr>
          </a:p>
        </p:txBody>
      </p:sp>
      <p:grpSp>
        <p:nvGrpSpPr>
          <p:cNvPr id="10" name="Google Shape;8869;p54">
            <a:extLst>
              <a:ext uri="{FF2B5EF4-FFF2-40B4-BE49-F238E27FC236}">
                <a16:creationId xmlns:a16="http://schemas.microsoft.com/office/drawing/2014/main" id="{640928D2-41C1-4BD1-9AEB-0FE7E0AA1A4E}"/>
              </a:ext>
            </a:extLst>
          </p:cNvPr>
          <p:cNvGrpSpPr/>
          <p:nvPr/>
        </p:nvGrpSpPr>
        <p:grpSpPr>
          <a:xfrm>
            <a:off x="1428184" y="2798815"/>
            <a:ext cx="5525252" cy="1318624"/>
            <a:chOff x="1095816" y="3619800"/>
            <a:chExt cx="2023523" cy="500893"/>
          </a:xfrm>
        </p:grpSpPr>
        <p:sp>
          <p:nvSpPr>
            <p:cNvPr id="38" name="Google Shape;8870;p54">
              <a:extLst>
                <a:ext uri="{FF2B5EF4-FFF2-40B4-BE49-F238E27FC236}">
                  <a16:creationId xmlns:a16="http://schemas.microsoft.com/office/drawing/2014/main" id="{A485AAE7-8493-481D-BA95-C8908EC422B3}"/>
                </a:ext>
              </a:extLst>
            </p:cNvPr>
            <p:cNvSpPr/>
            <p:nvPr/>
          </p:nvSpPr>
          <p:spPr>
            <a:xfrm>
              <a:off x="1095816" y="3619800"/>
              <a:ext cx="2023509" cy="1671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  <p:sp>
          <p:nvSpPr>
            <p:cNvPr id="39" name="Google Shape;8871;p54">
              <a:extLst>
                <a:ext uri="{FF2B5EF4-FFF2-40B4-BE49-F238E27FC236}">
                  <a16:creationId xmlns:a16="http://schemas.microsoft.com/office/drawing/2014/main" id="{AA9D320A-C376-49C6-A111-3725960CBDCE}"/>
                </a:ext>
              </a:extLst>
            </p:cNvPr>
            <p:cNvSpPr/>
            <p:nvPr/>
          </p:nvSpPr>
          <p:spPr>
            <a:xfrm>
              <a:off x="1102637" y="3953593"/>
              <a:ext cx="2016702" cy="1671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</p:grpSp>
      <p:grpSp>
        <p:nvGrpSpPr>
          <p:cNvPr id="11" name="Google Shape;8872;p54">
            <a:extLst>
              <a:ext uri="{FF2B5EF4-FFF2-40B4-BE49-F238E27FC236}">
                <a16:creationId xmlns:a16="http://schemas.microsoft.com/office/drawing/2014/main" id="{4700CBD6-2CF0-47F2-80A4-562D362D3970}"/>
              </a:ext>
            </a:extLst>
          </p:cNvPr>
          <p:cNvGrpSpPr/>
          <p:nvPr/>
        </p:nvGrpSpPr>
        <p:grpSpPr>
          <a:xfrm>
            <a:off x="3042641" y="1948010"/>
            <a:ext cx="3732936" cy="2697833"/>
            <a:chOff x="1687082" y="3296613"/>
            <a:chExt cx="1367120" cy="1024800"/>
          </a:xfrm>
        </p:grpSpPr>
        <p:sp>
          <p:nvSpPr>
            <p:cNvPr id="34" name="Google Shape;8874;p54">
              <a:extLst>
                <a:ext uri="{FF2B5EF4-FFF2-40B4-BE49-F238E27FC236}">
                  <a16:creationId xmlns:a16="http://schemas.microsoft.com/office/drawing/2014/main" id="{8C0C50A4-1FAB-484F-87CF-7ADD13695E36}"/>
                </a:ext>
              </a:extLst>
            </p:cNvPr>
            <p:cNvSpPr/>
            <p:nvPr/>
          </p:nvSpPr>
          <p:spPr>
            <a:xfrm>
              <a:off x="1687082" y="3296613"/>
              <a:ext cx="307200" cy="10248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  <p:sp>
          <p:nvSpPr>
            <p:cNvPr id="35" name="Google Shape;8875;p54">
              <a:extLst>
                <a:ext uri="{FF2B5EF4-FFF2-40B4-BE49-F238E27FC236}">
                  <a16:creationId xmlns:a16="http://schemas.microsoft.com/office/drawing/2014/main" id="{431F5C1E-05E6-4E4D-8066-80838E3D7088}"/>
                </a:ext>
              </a:extLst>
            </p:cNvPr>
            <p:cNvSpPr/>
            <p:nvPr/>
          </p:nvSpPr>
          <p:spPr>
            <a:xfrm>
              <a:off x="2040389" y="3296613"/>
              <a:ext cx="307200" cy="10248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  <p:sp>
          <p:nvSpPr>
            <p:cNvPr id="36" name="Google Shape;8876;p54">
              <a:extLst>
                <a:ext uri="{FF2B5EF4-FFF2-40B4-BE49-F238E27FC236}">
                  <a16:creationId xmlns:a16="http://schemas.microsoft.com/office/drawing/2014/main" id="{064B4FFB-6231-437C-8B01-E812EF8B068E}"/>
                </a:ext>
              </a:extLst>
            </p:cNvPr>
            <p:cNvSpPr/>
            <p:nvPr/>
          </p:nvSpPr>
          <p:spPr>
            <a:xfrm>
              <a:off x="2393695" y="3296613"/>
              <a:ext cx="307200" cy="10248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  <p:sp>
          <p:nvSpPr>
            <p:cNvPr id="37" name="Google Shape;8877;p54">
              <a:extLst>
                <a:ext uri="{FF2B5EF4-FFF2-40B4-BE49-F238E27FC236}">
                  <a16:creationId xmlns:a16="http://schemas.microsoft.com/office/drawing/2014/main" id="{A45AC877-1BE8-40D8-AD9B-E2E700B0DBFD}"/>
                </a:ext>
              </a:extLst>
            </p:cNvPr>
            <p:cNvSpPr/>
            <p:nvPr/>
          </p:nvSpPr>
          <p:spPr>
            <a:xfrm>
              <a:off x="2747002" y="3296613"/>
              <a:ext cx="307200" cy="10248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BB9D83-AE61-4BA6-8697-0ABB3F7D15DD}"/>
              </a:ext>
            </a:extLst>
          </p:cNvPr>
          <p:cNvSpPr txBox="1"/>
          <p:nvPr/>
        </p:nvSpPr>
        <p:spPr>
          <a:xfrm>
            <a:off x="1457044" y="2880528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Fira Sans Condensed Light"/>
                <a:ea typeface="微軟正黑體" panose="020B0604030504040204" pitchFamily="34" charset="-120"/>
                <a:cs typeface="Fira Sans Condensed Light"/>
                <a:sym typeface="Fira Sans Condensed Light"/>
              </a:rPr>
              <a:t>B10856012</a:t>
            </a:r>
            <a:r>
              <a:rPr lang="zh-TW" altLang="en-US" dirty="0">
                <a:solidFill>
                  <a:srgbClr val="FFFFFF"/>
                </a:solidFill>
                <a:latin typeface="Fira Sans Condensed Light"/>
                <a:ea typeface="微軟正黑體" panose="020B0604030504040204" pitchFamily="34" charset="-120"/>
                <a:cs typeface="Fira Sans Condensed Light"/>
                <a:sym typeface="Fira Sans Condensed Light"/>
              </a:rPr>
              <a:t> </a:t>
            </a:r>
            <a:r>
              <a:rPr lang="zh-TW" altLang="en-US" b="1" dirty="0">
                <a:solidFill>
                  <a:srgbClr val="FFFFFF"/>
                </a:solidFill>
                <a:latin typeface="Fira Sans Condensed Light"/>
                <a:ea typeface="微軟正黑體" panose="020B0604030504040204" pitchFamily="34" charset="-120"/>
                <a:cs typeface="Fira Sans Condensed Light"/>
                <a:sym typeface="Fira Sans Condensed Light"/>
              </a:rPr>
              <a:t>吳明軒</a:t>
            </a:r>
            <a:endParaRPr lang="en-US" altLang="zh-TW" b="1" dirty="0">
              <a:solidFill>
                <a:srgbClr val="FFFFFF"/>
              </a:solidFill>
              <a:latin typeface="Fira Sans Condensed Light"/>
              <a:ea typeface="微軟正黑體" panose="020B0604030504040204" pitchFamily="34" charset="-120"/>
              <a:cs typeface="Fira Sans Condensed Light"/>
              <a:sym typeface="Fira Sans Condensed Light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51E6AD5-B95E-4F84-905F-9C5CC9B7D603}"/>
              </a:ext>
            </a:extLst>
          </p:cNvPr>
          <p:cNvSpPr txBox="1"/>
          <p:nvPr/>
        </p:nvSpPr>
        <p:spPr>
          <a:xfrm>
            <a:off x="1446809" y="3304238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Fira Sans Condensed Light"/>
                <a:ea typeface="微軟正黑體" panose="020B0604030504040204" pitchFamily="34" charset="-120"/>
                <a:cs typeface="Fira Sans Condensed Light"/>
                <a:sym typeface="Fira Sans Condensed Light"/>
              </a:rPr>
              <a:t>B10856025</a:t>
            </a:r>
            <a:r>
              <a:rPr lang="zh-TW" altLang="en-US" dirty="0">
                <a:solidFill>
                  <a:srgbClr val="FFFFFF"/>
                </a:solidFill>
                <a:latin typeface="Fira Sans Condensed Light"/>
                <a:ea typeface="微軟正黑體" panose="020B0604030504040204" pitchFamily="34" charset="-120"/>
                <a:cs typeface="Fira Sans Condensed Light"/>
                <a:sym typeface="Fira Sans Condensed Light"/>
              </a:rPr>
              <a:t> </a:t>
            </a:r>
            <a:r>
              <a:rPr lang="zh-TW" altLang="en-US" b="1" dirty="0">
                <a:solidFill>
                  <a:srgbClr val="FFFFFF"/>
                </a:solidFill>
                <a:latin typeface="Fira Sans Condensed Light"/>
                <a:ea typeface="微軟正黑體" panose="020B0604030504040204" pitchFamily="34" charset="-120"/>
                <a:cs typeface="Fira Sans Condensed Light"/>
                <a:sym typeface="Fira Sans Condensed Light"/>
              </a:rPr>
              <a:t>王郁晴</a:t>
            </a:r>
            <a:endParaRPr lang="en-US" altLang="zh-TW" b="1" dirty="0">
              <a:solidFill>
                <a:srgbClr val="FFFFFF"/>
              </a:solidFill>
              <a:latin typeface="Fira Sans Condensed Light"/>
              <a:ea typeface="微軟正黑體" panose="020B0604030504040204" pitchFamily="34" charset="-120"/>
              <a:cs typeface="Fira Sans Condensed Light"/>
              <a:sym typeface="Fira Sans Condensed Light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9B48EA6-636D-42FB-986B-2B5B4C6AF49B}"/>
              </a:ext>
            </a:extLst>
          </p:cNvPr>
          <p:cNvSpPr txBox="1"/>
          <p:nvPr/>
        </p:nvSpPr>
        <p:spPr>
          <a:xfrm>
            <a:off x="1461737" y="373482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Fira Sans Condensed Light"/>
                <a:ea typeface="微軟正黑體" panose="020B0604030504040204" pitchFamily="34" charset="-120"/>
                <a:cs typeface="Fira Sans Condensed Light"/>
                <a:sym typeface="Fira Sans Condensed Light"/>
              </a:rPr>
              <a:t>B10856050</a:t>
            </a:r>
            <a:r>
              <a:rPr lang="zh-TW" altLang="en-US" dirty="0">
                <a:solidFill>
                  <a:srgbClr val="FFFFFF"/>
                </a:solidFill>
                <a:latin typeface="Fira Sans Condensed Light"/>
                <a:ea typeface="微軟正黑體" panose="020B0604030504040204" pitchFamily="34" charset="-120"/>
                <a:cs typeface="Fira Sans Condensed Light"/>
                <a:sym typeface="Fira Sans Condensed Light"/>
              </a:rPr>
              <a:t> </a:t>
            </a:r>
            <a:r>
              <a:rPr lang="zh-TW" altLang="en-US" b="1" dirty="0">
                <a:solidFill>
                  <a:srgbClr val="FFFFFF"/>
                </a:solidFill>
                <a:latin typeface="Fira Sans Condensed Light"/>
                <a:ea typeface="微軟正黑體" panose="020B0604030504040204" pitchFamily="34" charset="-120"/>
                <a:cs typeface="Fira Sans Condensed Light"/>
                <a:sym typeface="Fira Sans Condensed Light"/>
              </a:rPr>
              <a:t>蔡承恩</a:t>
            </a:r>
            <a:endParaRPr lang="en-US" altLang="zh-TW" b="1" dirty="0">
              <a:solidFill>
                <a:srgbClr val="FFFFFF"/>
              </a:solidFill>
              <a:latin typeface="Fira Sans Condensed Light"/>
              <a:ea typeface="微軟正黑體" panose="020B0604030504040204" pitchFamily="34" charset="-120"/>
              <a:cs typeface="Fira Sans Condensed Light"/>
              <a:sym typeface="Fira Sans Condensed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7082B5D-8F43-AD7C-3310-A7C6CFD1B126}"/>
              </a:ext>
            </a:extLst>
          </p:cNvPr>
          <p:cNvSpPr txBox="1"/>
          <p:nvPr/>
        </p:nvSpPr>
        <p:spPr>
          <a:xfrm>
            <a:off x="5126507" y="2111532"/>
            <a:ext cx="602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簡報</a:t>
            </a:r>
            <a:br>
              <a:rPr lang="en-US" altLang="zh-TW" dirty="0">
                <a:solidFill>
                  <a:schemeClr val="accent2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zh-TW" altLang="en-US" dirty="0">
                <a:solidFill>
                  <a:schemeClr val="accent2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製作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92D9CC99-1E3D-887D-B583-A176CB836155}"/>
              </a:ext>
            </a:extLst>
          </p:cNvPr>
          <p:cNvGrpSpPr/>
          <p:nvPr/>
        </p:nvGrpSpPr>
        <p:grpSpPr>
          <a:xfrm>
            <a:off x="5263767" y="3400353"/>
            <a:ext cx="192783" cy="139217"/>
            <a:chOff x="3008059" y="2907529"/>
            <a:chExt cx="192783" cy="139217"/>
          </a:xfrm>
        </p:grpSpPr>
        <p:sp>
          <p:nvSpPr>
            <p:cNvPr id="48" name="Google Shape;8879;p54">
              <a:extLst>
                <a:ext uri="{FF2B5EF4-FFF2-40B4-BE49-F238E27FC236}">
                  <a16:creationId xmlns:a16="http://schemas.microsoft.com/office/drawing/2014/main" id="{BB28ED0A-4944-04B0-4F61-0FBBB496A257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80;p54">
              <a:extLst>
                <a:ext uri="{FF2B5EF4-FFF2-40B4-BE49-F238E27FC236}">
                  <a16:creationId xmlns:a16="http://schemas.microsoft.com/office/drawing/2014/main" id="{7C8379A8-5405-25D3-5676-3C5286095981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EFE9473E-26C3-506A-F033-F64EC4EB69A7}"/>
              </a:ext>
            </a:extLst>
          </p:cNvPr>
          <p:cNvGrpSpPr/>
          <p:nvPr/>
        </p:nvGrpSpPr>
        <p:grpSpPr>
          <a:xfrm>
            <a:off x="5280689" y="3860574"/>
            <a:ext cx="192783" cy="139217"/>
            <a:chOff x="3008059" y="2907529"/>
            <a:chExt cx="192783" cy="139217"/>
          </a:xfrm>
        </p:grpSpPr>
        <p:sp>
          <p:nvSpPr>
            <p:cNvPr id="51" name="Google Shape;8879;p54">
              <a:extLst>
                <a:ext uri="{FF2B5EF4-FFF2-40B4-BE49-F238E27FC236}">
                  <a16:creationId xmlns:a16="http://schemas.microsoft.com/office/drawing/2014/main" id="{2FD997E6-6085-1508-1F7D-478A66846FD8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880;p54">
              <a:extLst>
                <a:ext uri="{FF2B5EF4-FFF2-40B4-BE49-F238E27FC236}">
                  <a16:creationId xmlns:a16="http://schemas.microsoft.com/office/drawing/2014/main" id="{BC314B73-3EB5-B255-F8E2-6C2D695C3459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ADF0E87-562D-45C4-DBAA-A63C3CFA091E}"/>
              </a:ext>
            </a:extLst>
          </p:cNvPr>
          <p:cNvSpPr txBox="1"/>
          <p:nvPr/>
        </p:nvSpPr>
        <p:spPr>
          <a:xfrm>
            <a:off x="4176964" y="2132023"/>
            <a:ext cx="602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程式撰寫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10F29E8-61CD-F2E4-3938-B75498D4AED9}"/>
              </a:ext>
            </a:extLst>
          </p:cNvPr>
          <p:cNvSpPr txBox="1"/>
          <p:nvPr/>
        </p:nvSpPr>
        <p:spPr>
          <a:xfrm>
            <a:off x="6060896" y="2254279"/>
            <a:ext cx="590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報告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290FCAC-FAA1-E732-A01E-863BB2A8998C}"/>
              </a:ext>
            </a:extLst>
          </p:cNvPr>
          <p:cNvSpPr txBox="1"/>
          <p:nvPr/>
        </p:nvSpPr>
        <p:spPr>
          <a:xfrm>
            <a:off x="3196673" y="2132023"/>
            <a:ext cx="5448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專題報告</a:t>
            </a: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0393438E-6E95-9F82-7C3E-528F27F27B1A}"/>
              </a:ext>
            </a:extLst>
          </p:cNvPr>
          <p:cNvGrpSpPr/>
          <p:nvPr/>
        </p:nvGrpSpPr>
        <p:grpSpPr>
          <a:xfrm>
            <a:off x="6220572" y="2943455"/>
            <a:ext cx="192783" cy="139217"/>
            <a:chOff x="3008059" y="2907529"/>
            <a:chExt cx="192783" cy="139217"/>
          </a:xfrm>
        </p:grpSpPr>
        <p:sp>
          <p:nvSpPr>
            <p:cNvPr id="63" name="Google Shape;8879;p54">
              <a:extLst>
                <a:ext uri="{FF2B5EF4-FFF2-40B4-BE49-F238E27FC236}">
                  <a16:creationId xmlns:a16="http://schemas.microsoft.com/office/drawing/2014/main" id="{7957CDB7-52CB-B01F-DFE4-4A63A77A1DE7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880;p54">
              <a:extLst>
                <a:ext uri="{FF2B5EF4-FFF2-40B4-BE49-F238E27FC236}">
                  <a16:creationId xmlns:a16="http://schemas.microsoft.com/office/drawing/2014/main" id="{2AC9592B-D700-0249-2612-42B54E06A1C2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486F1247-0230-B0B7-F146-F66EC1FE09A3}"/>
              </a:ext>
            </a:extLst>
          </p:cNvPr>
          <p:cNvGrpSpPr/>
          <p:nvPr/>
        </p:nvGrpSpPr>
        <p:grpSpPr>
          <a:xfrm>
            <a:off x="6220572" y="3374661"/>
            <a:ext cx="192783" cy="139217"/>
            <a:chOff x="3008059" y="2907529"/>
            <a:chExt cx="192783" cy="139217"/>
          </a:xfrm>
        </p:grpSpPr>
        <p:sp>
          <p:nvSpPr>
            <p:cNvPr id="66" name="Google Shape;8879;p54">
              <a:extLst>
                <a:ext uri="{FF2B5EF4-FFF2-40B4-BE49-F238E27FC236}">
                  <a16:creationId xmlns:a16="http://schemas.microsoft.com/office/drawing/2014/main" id="{3AF90E50-0543-47AE-42BD-A3ACE19A93B1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880;p54">
              <a:extLst>
                <a:ext uri="{FF2B5EF4-FFF2-40B4-BE49-F238E27FC236}">
                  <a16:creationId xmlns:a16="http://schemas.microsoft.com/office/drawing/2014/main" id="{3E1DFD92-5928-B672-46C1-404E975B4441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86C65A84-9323-E94B-2AEC-72CC73BCF198}"/>
              </a:ext>
            </a:extLst>
          </p:cNvPr>
          <p:cNvGrpSpPr/>
          <p:nvPr/>
        </p:nvGrpSpPr>
        <p:grpSpPr>
          <a:xfrm>
            <a:off x="6224156" y="3834882"/>
            <a:ext cx="192783" cy="139217"/>
            <a:chOff x="3008059" y="2907529"/>
            <a:chExt cx="192783" cy="139217"/>
          </a:xfrm>
        </p:grpSpPr>
        <p:sp>
          <p:nvSpPr>
            <p:cNvPr id="69" name="Google Shape;8879;p54">
              <a:extLst>
                <a:ext uri="{FF2B5EF4-FFF2-40B4-BE49-F238E27FC236}">
                  <a16:creationId xmlns:a16="http://schemas.microsoft.com/office/drawing/2014/main" id="{B2AA9E77-D920-B1E1-E37D-DE433377D33B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880;p54">
              <a:extLst>
                <a:ext uri="{FF2B5EF4-FFF2-40B4-BE49-F238E27FC236}">
                  <a16:creationId xmlns:a16="http://schemas.microsoft.com/office/drawing/2014/main" id="{4A9BCA7F-D52A-3408-A170-490C21221CA4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D883998E-020A-531C-C274-E019F4E0DFCB}"/>
              </a:ext>
            </a:extLst>
          </p:cNvPr>
          <p:cNvGrpSpPr/>
          <p:nvPr/>
        </p:nvGrpSpPr>
        <p:grpSpPr>
          <a:xfrm>
            <a:off x="4330364" y="2971088"/>
            <a:ext cx="192783" cy="139217"/>
            <a:chOff x="3008059" y="2907529"/>
            <a:chExt cx="192783" cy="139217"/>
          </a:xfrm>
        </p:grpSpPr>
        <p:sp>
          <p:nvSpPr>
            <p:cNvPr id="72" name="Google Shape;8879;p54">
              <a:extLst>
                <a:ext uri="{FF2B5EF4-FFF2-40B4-BE49-F238E27FC236}">
                  <a16:creationId xmlns:a16="http://schemas.microsoft.com/office/drawing/2014/main" id="{F8D022DF-13B0-7031-1A9A-5FDFABF22292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880;p54">
              <a:extLst>
                <a:ext uri="{FF2B5EF4-FFF2-40B4-BE49-F238E27FC236}">
                  <a16:creationId xmlns:a16="http://schemas.microsoft.com/office/drawing/2014/main" id="{2DBBC5BF-3C44-B7B6-253F-06A9401FC07A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913FE4F9-5EAF-9302-4CC1-6ED28C1289FD}"/>
              </a:ext>
            </a:extLst>
          </p:cNvPr>
          <p:cNvGrpSpPr/>
          <p:nvPr/>
        </p:nvGrpSpPr>
        <p:grpSpPr>
          <a:xfrm>
            <a:off x="4330364" y="3390392"/>
            <a:ext cx="192783" cy="139217"/>
            <a:chOff x="3008059" y="2907529"/>
            <a:chExt cx="192783" cy="139217"/>
          </a:xfrm>
        </p:grpSpPr>
        <p:sp>
          <p:nvSpPr>
            <p:cNvPr id="75" name="Google Shape;8879;p54">
              <a:extLst>
                <a:ext uri="{FF2B5EF4-FFF2-40B4-BE49-F238E27FC236}">
                  <a16:creationId xmlns:a16="http://schemas.microsoft.com/office/drawing/2014/main" id="{C123064D-7B5F-6D1F-D762-F892873FA697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880;p54">
              <a:extLst>
                <a:ext uri="{FF2B5EF4-FFF2-40B4-BE49-F238E27FC236}">
                  <a16:creationId xmlns:a16="http://schemas.microsoft.com/office/drawing/2014/main" id="{58676E9E-BA32-D73E-940F-6581247F922D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107ED560-B5EE-4CFA-13A2-273D692427AD}"/>
              </a:ext>
            </a:extLst>
          </p:cNvPr>
          <p:cNvGrpSpPr/>
          <p:nvPr/>
        </p:nvGrpSpPr>
        <p:grpSpPr>
          <a:xfrm>
            <a:off x="4315928" y="3821598"/>
            <a:ext cx="192783" cy="139217"/>
            <a:chOff x="3008059" y="2907529"/>
            <a:chExt cx="192783" cy="139217"/>
          </a:xfrm>
        </p:grpSpPr>
        <p:sp>
          <p:nvSpPr>
            <p:cNvPr id="78" name="Google Shape;8879;p54">
              <a:extLst>
                <a:ext uri="{FF2B5EF4-FFF2-40B4-BE49-F238E27FC236}">
                  <a16:creationId xmlns:a16="http://schemas.microsoft.com/office/drawing/2014/main" id="{6195A810-1EE1-D84A-DAC8-6A8B7EBFA069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880;p54">
              <a:extLst>
                <a:ext uri="{FF2B5EF4-FFF2-40B4-BE49-F238E27FC236}">
                  <a16:creationId xmlns:a16="http://schemas.microsoft.com/office/drawing/2014/main" id="{2FEB6264-4D65-A024-A929-BD6B47126924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B612BBBD-71B3-A280-4D99-837A54FA2082}"/>
              </a:ext>
            </a:extLst>
          </p:cNvPr>
          <p:cNvGrpSpPr/>
          <p:nvPr/>
        </p:nvGrpSpPr>
        <p:grpSpPr>
          <a:xfrm>
            <a:off x="3365656" y="2955444"/>
            <a:ext cx="192783" cy="139217"/>
            <a:chOff x="3008059" y="2907529"/>
            <a:chExt cx="192783" cy="139217"/>
          </a:xfrm>
        </p:grpSpPr>
        <p:sp>
          <p:nvSpPr>
            <p:cNvPr id="81" name="Google Shape;8879;p54">
              <a:extLst>
                <a:ext uri="{FF2B5EF4-FFF2-40B4-BE49-F238E27FC236}">
                  <a16:creationId xmlns:a16="http://schemas.microsoft.com/office/drawing/2014/main" id="{FA3EB2D9-D755-BD19-53FF-6187B1149551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880;p54">
              <a:extLst>
                <a:ext uri="{FF2B5EF4-FFF2-40B4-BE49-F238E27FC236}">
                  <a16:creationId xmlns:a16="http://schemas.microsoft.com/office/drawing/2014/main" id="{BA5D4951-A54D-4CC2-79D7-0816B9965DBF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CA29EA72-ECBD-4E51-F08E-51C4D0AFB5C7}"/>
              </a:ext>
            </a:extLst>
          </p:cNvPr>
          <p:cNvGrpSpPr/>
          <p:nvPr/>
        </p:nvGrpSpPr>
        <p:grpSpPr>
          <a:xfrm>
            <a:off x="3365656" y="3370642"/>
            <a:ext cx="192783" cy="139217"/>
            <a:chOff x="3008059" y="2907529"/>
            <a:chExt cx="192783" cy="139217"/>
          </a:xfrm>
        </p:grpSpPr>
        <p:sp>
          <p:nvSpPr>
            <p:cNvPr id="87" name="Google Shape;8879;p54">
              <a:extLst>
                <a:ext uri="{FF2B5EF4-FFF2-40B4-BE49-F238E27FC236}">
                  <a16:creationId xmlns:a16="http://schemas.microsoft.com/office/drawing/2014/main" id="{A66D3B9D-0B62-F814-A3D7-D962B4E2A4A1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80;p54">
              <a:extLst>
                <a:ext uri="{FF2B5EF4-FFF2-40B4-BE49-F238E27FC236}">
                  <a16:creationId xmlns:a16="http://schemas.microsoft.com/office/drawing/2014/main" id="{9F3135D9-B2FF-151B-DD79-CF20E68CA674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AE1677B3-D061-1618-D5CE-B0248778480E}"/>
              </a:ext>
            </a:extLst>
          </p:cNvPr>
          <p:cNvGrpSpPr/>
          <p:nvPr/>
        </p:nvGrpSpPr>
        <p:grpSpPr>
          <a:xfrm>
            <a:off x="3365656" y="3842991"/>
            <a:ext cx="192783" cy="139217"/>
            <a:chOff x="3008059" y="2907529"/>
            <a:chExt cx="192783" cy="139217"/>
          </a:xfrm>
        </p:grpSpPr>
        <p:sp>
          <p:nvSpPr>
            <p:cNvPr id="90" name="Google Shape;8879;p54">
              <a:extLst>
                <a:ext uri="{FF2B5EF4-FFF2-40B4-BE49-F238E27FC236}">
                  <a16:creationId xmlns:a16="http://schemas.microsoft.com/office/drawing/2014/main" id="{307B730F-A2B2-6096-772C-64C7DD20522C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880;p54">
              <a:extLst>
                <a:ext uri="{FF2B5EF4-FFF2-40B4-BE49-F238E27FC236}">
                  <a16:creationId xmlns:a16="http://schemas.microsoft.com/office/drawing/2014/main" id="{C1EB4AD0-6615-3734-8534-502E169E52FF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59614DEA-1AD2-65D3-5D39-C4BA3E9C9CF8}"/>
              </a:ext>
            </a:extLst>
          </p:cNvPr>
          <p:cNvGrpSpPr/>
          <p:nvPr/>
        </p:nvGrpSpPr>
        <p:grpSpPr>
          <a:xfrm>
            <a:off x="5275195" y="2971434"/>
            <a:ext cx="192783" cy="139217"/>
            <a:chOff x="3008059" y="2907529"/>
            <a:chExt cx="192783" cy="139217"/>
          </a:xfrm>
        </p:grpSpPr>
        <p:sp>
          <p:nvSpPr>
            <p:cNvPr id="58" name="Google Shape;8879;p54">
              <a:extLst>
                <a:ext uri="{FF2B5EF4-FFF2-40B4-BE49-F238E27FC236}">
                  <a16:creationId xmlns:a16="http://schemas.microsoft.com/office/drawing/2014/main" id="{0C40BEDD-F3A8-691A-309F-DA8A43CB3468}"/>
                </a:ext>
              </a:extLst>
            </p:cNvPr>
            <p:cNvSpPr/>
            <p:nvPr/>
          </p:nvSpPr>
          <p:spPr>
            <a:xfrm>
              <a:off x="3008059" y="2952511"/>
              <a:ext cx="163913" cy="94235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880;p54">
              <a:extLst>
                <a:ext uri="{FF2B5EF4-FFF2-40B4-BE49-F238E27FC236}">
                  <a16:creationId xmlns:a16="http://schemas.microsoft.com/office/drawing/2014/main" id="{66F3E5D1-61DE-AB46-EF50-205541A9EC5C}"/>
                </a:ext>
              </a:extLst>
            </p:cNvPr>
            <p:cNvSpPr/>
            <p:nvPr/>
          </p:nvSpPr>
          <p:spPr>
            <a:xfrm>
              <a:off x="3052818" y="2907529"/>
              <a:ext cx="148024" cy="91002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" name="投影片編號版面配置區 11">
            <a:extLst>
              <a:ext uri="{FF2B5EF4-FFF2-40B4-BE49-F238E27FC236}">
                <a16:creationId xmlns:a16="http://schemas.microsoft.com/office/drawing/2014/main" id="{636D899A-1E95-8A3E-30F7-8CEF2F79E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文本框 2">
            <a:extLst>
              <a:ext uri="{FF2B5EF4-FFF2-40B4-BE49-F238E27FC236}">
                <a16:creationId xmlns:a16="http://schemas.microsoft.com/office/drawing/2014/main" id="{E522811F-68D5-1B6B-BCB6-F2E21D41133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98103" y="2696040"/>
            <a:ext cx="654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CN" sz="2800" kern="1200" spc="300" dirty="0">
                <a:solidFill>
                  <a:srgbClr val="A5A5A5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+mn-lt"/>
              </a:rPr>
              <a:t>Thanks for your attention</a:t>
            </a:r>
            <a:r>
              <a:rPr lang="en-US" altLang="zh-TW" sz="2800" kern="1200" spc="300" dirty="0">
                <a:solidFill>
                  <a:srgbClr val="A5A5A5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+mn-lt"/>
              </a:rPr>
              <a:t>!!</a:t>
            </a:r>
            <a:endParaRPr lang="en-US" altLang="zh-CN" sz="2800" kern="1200" spc="300" dirty="0">
              <a:solidFill>
                <a:srgbClr val="A5A5A5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PA_文本框 4">
            <a:extLst>
              <a:ext uri="{FF2B5EF4-FFF2-40B4-BE49-F238E27FC236}">
                <a16:creationId xmlns:a16="http://schemas.microsoft.com/office/drawing/2014/main" id="{8A8DCB25-948A-C028-F59F-A54155E8EA7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59848" y="1738242"/>
            <a:ext cx="7024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zh-TW" altLang="en-US" sz="6000" b="1" kern="1200" spc="6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  <a:cs typeface="+mn-ea"/>
                <a:sym typeface="+mn-lt"/>
              </a:rPr>
              <a:t>謝謝大家的聆聽</a:t>
            </a:r>
            <a:r>
              <a:rPr lang="en-US" altLang="zh-TW" sz="6000" b="1" kern="1200" spc="6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  <a:cs typeface="+mn-ea"/>
                <a:sym typeface="+mn-lt"/>
              </a:rPr>
              <a:t>~</a:t>
            </a:r>
            <a:endParaRPr lang="zh-TW" altLang="en-US" sz="6000" b="1" kern="1200" spc="6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DD3BAD-530D-72B1-9581-4084FFC41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661"/>
          <a:stretch/>
        </p:blipFill>
        <p:spPr>
          <a:xfrm>
            <a:off x="166831" y="3219260"/>
            <a:ext cx="1059803" cy="15446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47E734-06A3-8946-B708-5354379022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122"/>
          <a:stretch/>
        </p:blipFill>
        <p:spPr>
          <a:xfrm flipH="1">
            <a:off x="7602586" y="3102184"/>
            <a:ext cx="1374583" cy="17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2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4;p44">
            <a:extLst>
              <a:ext uri="{FF2B5EF4-FFF2-40B4-BE49-F238E27FC236}">
                <a16:creationId xmlns:a16="http://schemas.microsoft.com/office/drawing/2014/main" id="{9DCCBBCB-504C-08D9-C1D6-FD36CAF57B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9624" y="364682"/>
            <a:ext cx="7804751" cy="1146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1600"/>
              </a:spcAft>
            </a:pPr>
            <a:r>
              <a:rPr lang="en-US" altLang="zh-TW" sz="3600" dirty="0">
                <a:latin typeface="Calibri" panose="020F0502020204030204" pitchFamily="34" charset="0"/>
                <a:ea typeface="jf open 粉圓 1.1" panose="020F0500000000000000" pitchFamily="34" charset="-120"/>
              </a:rPr>
              <a:t>Dataset</a:t>
            </a:r>
            <a:br>
              <a:rPr lang="en-US" altLang="zh-TW" sz="3200" dirty="0">
                <a:latin typeface="Calibri" panose="020F0502020204030204" pitchFamily="34" charset="0"/>
                <a:ea typeface="jf open 粉圓 1.1" panose="020F0500000000000000" pitchFamily="34" charset="-120"/>
              </a:rPr>
            </a:br>
            <a:r>
              <a:rPr lang="zh-TW" altLang="en-US" sz="2800" dirty="0">
                <a:solidFill>
                  <a:srgbClr val="F3F3F3"/>
                </a:solidFill>
                <a:latin typeface="Calibri" panose="020F0502020204030204" pitchFamily="34" charset="0"/>
                <a:ea typeface="jf open 粉圓 1.1" panose="020F0500000000000000" pitchFamily="34" charset="-120"/>
              </a:rPr>
              <a:t>問題與需求描述</a:t>
            </a:r>
            <a:endParaRPr lang="en-US" altLang="zh-TW" sz="3200" dirty="0">
              <a:latin typeface="Calibri" panose="020F0502020204030204" pitchFamily="34" charset="0"/>
              <a:ea typeface="jf open 粉圓 1.1" panose="020F0500000000000000" pitchFamily="34" charset="-120"/>
            </a:endParaRPr>
          </a:p>
        </p:txBody>
      </p:sp>
      <p:grpSp>
        <p:nvGrpSpPr>
          <p:cNvPr id="4" name="Google Shape;1745;p44">
            <a:extLst>
              <a:ext uri="{FF2B5EF4-FFF2-40B4-BE49-F238E27FC236}">
                <a16:creationId xmlns:a16="http://schemas.microsoft.com/office/drawing/2014/main" id="{0FE9DADE-2B75-05F0-FC69-D7DA24445DF6}"/>
              </a:ext>
            </a:extLst>
          </p:cNvPr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5" name="Google Shape;1746;p44">
              <a:extLst>
                <a:ext uri="{FF2B5EF4-FFF2-40B4-BE49-F238E27FC236}">
                  <a16:creationId xmlns:a16="http://schemas.microsoft.com/office/drawing/2014/main" id="{15520957-B79C-9F42-8086-E8E04D02D01A}"/>
                </a:ext>
              </a:extLst>
            </p:cNvPr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47;p44">
              <a:extLst>
                <a:ext uri="{FF2B5EF4-FFF2-40B4-BE49-F238E27FC236}">
                  <a16:creationId xmlns:a16="http://schemas.microsoft.com/office/drawing/2014/main" id="{11E254D3-E6FB-9C41-297A-4A3599745436}"/>
                </a:ext>
              </a:extLst>
            </p:cNvPr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748;p44">
              <a:extLst>
                <a:ext uri="{FF2B5EF4-FFF2-40B4-BE49-F238E27FC236}">
                  <a16:creationId xmlns:a16="http://schemas.microsoft.com/office/drawing/2014/main" id="{66E02483-6CEE-4BBA-0021-6BCE8E960700}"/>
                </a:ext>
              </a:extLst>
            </p:cNvPr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9" name="Google Shape;1749;p44">
                <a:extLst>
                  <a:ext uri="{FF2B5EF4-FFF2-40B4-BE49-F238E27FC236}">
                    <a16:creationId xmlns:a16="http://schemas.microsoft.com/office/drawing/2014/main" id="{12DE411C-2425-6062-17A8-D8BD3C9A7F27}"/>
                  </a:ext>
                </a:extLst>
              </p:cNvPr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750;p44">
                <a:extLst>
                  <a:ext uri="{FF2B5EF4-FFF2-40B4-BE49-F238E27FC236}">
                    <a16:creationId xmlns:a16="http://schemas.microsoft.com/office/drawing/2014/main" id="{EE8E2659-926D-1345-D7D2-7F7C57889553}"/>
                  </a:ext>
                </a:extLst>
              </p:cNvPr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8" name="Google Shape;1751;p44">
              <a:extLst>
                <a:ext uri="{FF2B5EF4-FFF2-40B4-BE49-F238E27FC236}">
                  <a16:creationId xmlns:a16="http://schemas.microsoft.com/office/drawing/2014/main" id="{40CC8884-4B79-6DFD-6A42-54B7A8B79670}"/>
                </a:ext>
              </a:extLst>
            </p:cNvPr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Google Shape;1753;p44">
            <a:extLst>
              <a:ext uri="{FF2B5EF4-FFF2-40B4-BE49-F238E27FC236}">
                <a16:creationId xmlns:a16="http://schemas.microsoft.com/office/drawing/2014/main" id="{370423F0-3C21-0E3E-DBEE-7B033C776997}"/>
              </a:ext>
            </a:extLst>
          </p:cNvPr>
          <p:cNvSpPr txBox="1">
            <a:spLocks/>
          </p:cNvSpPr>
          <p:nvPr/>
        </p:nvSpPr>
        <p:spPr>
          <a:xfrm flipH="1">
            <a:off x="4834497" y="1529034"/>
            <a:ext cx="3970037" cy="253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 marL="0" indent="450850">
              <a:lnSpc>
                <a:spcPct val="150000"/>
              </a:lnSpc>
              <a:spcAft>
                <a:spcPts val="1600"/>
              </a:spcAft>
              <a:buFont typeface="Cardo"/>
              <a:buNone/>
            </a:pP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Rajdhani"/>
                <a:sym typeface="Rajdhani"/>
              </a:rPr>
              <a:t>稻米是世界上生產最廣泛的穀物產品之一，具有許多遺傳品種。由於它們的某些特徵，這些品種彼此分開。這些通常是紋理、形狀和顏色等特徵。有了這些區分水稻品種的特徵，就可以對種子的質量進行分類和評估。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  <a:cs typeface="Rajdhani"/>
              <a:sym typeface="Rajdhani"/>
            </a:endParaRPr>
          </a:p>
        </p:txBody>
      </p:sp>
      <p:cxnSp>
        <p:nvCxnSpPr>
          <p:cNvPr id="12" name="Google Shape;1754;p44">
            <a:extLst>
              <a:ext uri="{FF2B5EF4-FFF2-40B4-BE49-F238E27FC236}">
                <a16:creationId xmlns:a16="http://schemas.microsoft.com/office/drawing/2014/main" id="{2D7B7B84-6B40-E6CF-7CE8-1B28F6331433}"/>
              </a:ext>
            </a:extLst>
          </p:cNvPr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FC43F26-0077-BEE3-C179-B69167182FAE}"/>
              </a:ext>
            </a:extLst>
          </p:cNvPr>
          <p:cNvGrpSpPr/>
          <p:nvPr/>
        </p:nvGrpSpPr>
        <p:grpSpPr>
          <a:xfrm>
            <a:off x="732543" y="1905884"/>
            <a:ext cx="3377979" cy="1799573"/>
            <a:chOff x="5961311" y="1231136"/>
            <a:chExt cx="2435960" cy="1297725"/>
          </a:xfrm>
        </p:grpSpPr>
        <p:grpSp>
          <p:nvGrpSpPr>
            <p:cNvPr id="14" name="Google Shape;3744;p52">
              <a:extLst>
                <a:ext uri="{FF2B5EF4-FFF2-40B4-BE49-F238E27FC236}">
                  <a16:creationId xmlns:a16="http://schemas.microsoft.com/office/drawing/2014/main" id="{3C459BD4-2168-7469-72B1-FA8D5FFAFFC9}"/>
                </a:ext>
              </a:extLst>
            </p:cNvPr>
            <p:cNvGrpSpPr/>
            <p:nvPr/>
          </p:nvGrpSpPr>
          <p:grpSpPr>
            <a:xfrm>
              <a:off x="5961311" y="1231136"/>
              <a:ext cx="2435960" cy="1297725"/>
              <a:chOff x="233350" y="949250"/>
              <a:chExt cx="7137300" cy="3802300"/>
            </a:xfrm>
          </p:grpSpPr>
          <p:sp>
            <p:nvSpPr>
              <p:cNvPr id="18" name="Google Shape;3745;p52">
                <a:extLst>
                  <a:ext uri="{FF2B5EF4-FFF2-40B4-BE49-F238E27FC236}">
                    <a16:creationId xmlns:a16="http://schemas.microsoft.com/office/drawing/2014/main" id="{F6E6CEE3-7BCB-167D-583D-275CAD042BEB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746;p52">
                <a:extLst>
                  <a:ext uri="{FF2B5EF4-FFF2-40B4-BE49-F238E27FC236}">
                    <a16:creationId xmlns:a16="http://schemas.microsoft.com/office/drawing/2014/main" id="{A221002B-D66B-6C55-DCF6-CF8EC2054408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747;p52">
                <a:extLst>
                  <a:ext uri="{FF2B5EF4-FFF2-40B4-BE49-F238E27FC236}">
                    <a16:creationId xmlns:a16="http://schemas.microsoft.com/office/drawing/2014/main" id="{92A6745D-2A29-B37B-1D2C-654EB76F9239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748;p52">
                <a:extLst>
                  <a:ext uri="{FF2B5EF4-FFF2-40B4-BE49-F238E27FC236}">
                    <a16:creationId xmlns:a16="http://schemas.microsoft.com/office/drawing/2014/main" id="{86A494F5-A54D-AD2A-EFE3-87B61D8A14D6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749;p52">
                <a:extLst>
                  <a:ext uri="{FF2B5EF4-FFF2-40B4-BE49-F238E27FC236}">
                    <a16:creationId xmlns:a16="http://schemas.microsoft.com/office/drawing/2014/main" id="{8D18D3F4-CEC2-C13B-394B-D2CF68FF512D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750;p52">
                <a:extLst>
                  <a:ext uri="{FF2B5EF4-FFF2-40B4-BE49-F238E27FC236}">
                    <a16:creationId xmlns:a16="http://schemas.microsoft.com/office/drawing/2014/main" id="{A241B987-B78E-BCDF-F50C-BE9EB87625CC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751;p52">
                <a:extLst>
                  <a:ext uri="{FF2B5EF4-FFF2-40B4-BE49-F238E27FC236}">
                    <a16:creationId xmlns:a16="http://schemas.microsoft.com/office/drawing/2014/main" id="{F43C1E7D-9C4D-E8E4-65B9-FA2E145E3A80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752;p52">
                <a:extLst>
                  <a:ext uri="{FF2B5EF4-FFF2-40B4-BE49-F238E27FC236}">
                    <a16:creationId xmlns:a16="http://schemas.microsoft.com/office/drawing/2014/main" id="{CDCD89AA-BA53-7DF9-CECF-EB905C1CD50D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753;p52">
                <a:extLst>
                  <a:ext uri="{FF2B5EF4-FFF2-40B4-BE49-F238E27FC236}">
                    <a16:creationId xmlns:a16="http://schemas.microsoft.com/office/drawing/2014/main" id="{049D32F8-A34F-E369-B277-2DCD2E6BD6A3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754;p52">
                <a:extLst>
                  <a:ext uri="{FF2B5EF4-FFF2-40B4-BE49-F238E27FC236}">
                    <a16:creationId xmlns:a16="http://schemas.microsoft.com/office/drawing/2014/main" id="{2EE6C77F-CF15-16E8-59D8-1A2203A3E7A3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755;p52">
                <a:extLst>
                  <a:ext uri="{FF2B5EF4-FFF2-40B4-BE49-F238E27FC236}">
                    <a16:creationId xmlns:a16="http://schemas.microsoft.com/office/drawing/2014/main" id="{BE837F82-B644-9D60-21F6-B3BEDCE74740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756;p52">
                <a:extLst>
                  <a:ext uri="{FF2B5EF4-FFF2-40B4-BE49-F238E27FC236}">
                    <a16:creationId xmlns:a16="http://schemas.microsoft.com/office/drawing/2014/main" id="{E63EAF97-5B3A-E04C-FA88-C35EF3565174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757;p52">
                <a:extLst>
                  <a:ext uri="{FF2B5EF4-FFF2-40B4-BE49-F238E27FC236}">
                    <a16:creationId xmlns:a16="http://schemas.microsoft.com/office/drawing/2014/main" id="{B1263408-5A52-4F55-0D36-E47A141D830D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758;p52">
                <a:extLst>
                  <a:ext uri="{FF2B5EF4-FFF2-40B4-BE49-F238E27FC236}">
                    <a16:creationId xmlns:a16="http://schemas.microsoft.com/office/drawing/2014/main" id="{578DB8BC-111F-6D08-C255-7D243AEC6DBF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759;p52">
                <a:extLst>
                  <a:ext uri="{FF2B5EF4-FFF2-40B4-BE49-F238E27FC236}">
                    <a16:creationId xmlns:a16="http://schemas.microsoft.com/office/drawing/2014/main" id="{10EC6D85-B1D8-215F-240C-F409A0D5816E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760;p52">
                <a:extLst>
                  <a:ext uri="{FF2B5EF4-FFF2-40B4-BE49-F238E27FC236}">
                    <a16:creationId xmlns:a16="http://schemas.microsoft.com/office/drawing/2014/main" id="{FD3216FC-E6C5-DA2E-8481-5DBC1261FF3F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761;p52">
                <a:extLst>
                  <a:ext uri="{FF2B5EF4-FFF2-40B4-BE49-F238E27FC236}">
                    <a16:creationId xmlns:a16="http://schemas.microsoft.com/office/drawing/2014/main" id="{4109F5B8-B4E2-CC92-1C6F-02E312CD94F6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762;p52">
                <a:extLst>
                  <a:ext uri="{FF2B5EF4-FFF2-40B4-BE49-F238E27FC236}">
                    <a16:creationId xmlns:a16="http://schemas.microsoft.com/office/drawing/2014/main" id="{C1FE7027-7748-A76C-514A-2F3D4287BE57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763;p52">
                <a:extLst>
                  <a:ext uri="{FF2B5EF4-FFF2-40B4-BE49-F238E27FC236}">
                    <a16:creationId xmlns:a16="http://schemas.microsoft.com/office/drawing/2014/main" id="{9507113B-6D10-C79D-7189-0634E99113CC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64;p52">
                <a:extLst>
                  <a:ext uri="{FF2B5EF4-FFF2-40B4-BE49-F238E27FC236}">
                    <a16:creationId xmlns:a16="http://schemas.microsoft.com/office/drawing/2014/main" id="{ACE23EE7-0F89-9ACB-30AB-90A0666BF3C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765;p52">
                <a:extLst>
                  <a:ext uri="{FF2B5EF4-FFF2-40B4-BE49-F238E27FC236}">
                    <a16:creationId xmlns:a16="http://schemas.microsoft.com/office/drawing/2014/main" id="{6E47E1DD-7012-6077-DF8A-E9A758CC80CB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766;p52">
                <a:extLst>
                  <a:ext uri="{FF2B5EF4-FFF2-40B4-BE49-F238E27FC236}">
                    <a16:creationId xmlns:a16="http://schemas.microsoft.com/office/drawing/2014/main" id="{C49B0748-D1AD-6EEA-1528-C9BFD6ADC4C0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767;p52">
                <a:extLst>
                  <a:ext uri="{FF2B5EF4-FFF2-40B4-BE49-F238E27FC236}">
                    <a16:creationId xmlns:a16="http://schemas.microsoft.com/office/drawing/2014/main" id="{80CE4FE2-734C-4EC3-FD03-9484A42AB428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768;p52">
                <a:extLst>
                  <a:ext uri="{FF2B5EF4-FFF2-40B4-BE49-F238E27FC236}">
                    <a16:creationId xmlns:a16="http://schemas.microsoft.com/office/drawing/2014/main" id="{1CA208E5-65D9-2132-AFB1-906597788036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769;p52">
                <a:extLst>
                  <a:ext uri="{FF2B5EF4-FFF2-40B4-BE49-F238E27FC236}">
                    <a16:creationId xmlns:a16="http://schemas.microsoft.com/office/drawing/2014/main" id="{58F5AECA-9964-8BE5-BD25-9CF49175334B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770;p52">
                <a:extLst>
                  <a:ext uri="{FF2B5EF4-FFF2-40B4-BE49-F238E27FC236}">
                    <a16:creationId xmlns:a16="http://schemas.microsoft.com/office/drawing/2014/main" id="{6087287F-32B6-5148-EBCB-8A2B4F71E5E8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771;p52">
                <a:extLst>
                  <a:ext uri="{FF2B5EF4-FFF2-40B4-BE49-F238E27FC236}">
                    <a16:creationId xmlns:a16="http://schemas.microsoft.com/office/drawing/2014/main" id="{CF41ACFD-8EA1-BA7E-1986-48397876154B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772;p52">
                <a:extLst>
                  <a:ext uri="{FF2B5EF4-FFF2-40B4-BE49-F238E27FC236}">
                    <a16:creationId xmlns:a16="http://schemas.microsoft.com/office/drawing/2014/main" id="{550C9F70-144B-225B-8295-D5B4FEED410D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773;p52">
                <a:extLst>
                  <a:ext uri="{FF2B5EF4-FFF2-40B4-BE49-F238E27FC236}">
                    <a16:creationId xmlns:a16="http://schemas.microsoft.com/office/drawing/2014/main" id="{17D71D67-8AA2-6C43-24F8-0D91CEB172BE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774;p52">
                <a:extLst>
                  <a:ext uri="{FF2B5EF4-FFF2-40B4-BE49-F238E27FC236}">
                    <a16:creationId xmlns:a16="http://schemas.microsoft.com/office/drawing/2014/main" id="{1BA6B613-FE70-4C83-035A-F0064FE7D87B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775;p52">
                <a:extLst>
                  <a:ext uri="{FF2B5EF4-FFF2-40B4-BE49-F238E27FC236}">
                    <a16:creationId xmlns:a16="http://schemas.microsoft.com/office/drawing/2014/main" id="{8DA9B96C-000F-0986-3AA6-67486D629A39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776;p52">
                <a:extLst>
                  <a:ext uri="{FF2B5EF4-FFF2-40B4-BE49-F238E27FC236}">
                    <a16:creationId xmlns:a16="http://schemas.microsoft.com/office/drawing/2014/main" id="{D9C9AF7F-6481-A5B4-DE1B-64DC55571E27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777;p52">
                <a:extLst>
                  <a:ext uri="{FF2B5EF4-FFF2-40B4-BE49-F238E27FC236}">
                    <a16:creationId xmlns:a16="http://schemas.microsoft.com/office/drawing/2014/main" id="{D983192A-C02B-BFBB-26DD-1BA99DA9BBC9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778;p52">
                <a:extLst>
                  <a:ext uri="{FF2B5EF4-FFF2-40B4-BE49-F238E27FC236}">
                    <a16:creationId xmlns:a16="http://schemas.microsoft.com/office/drawing/2014/main" id="{804CDCA5-DB48-A343-BD5F-B9C9F37C59CC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779;p52">
                <a:extLst>
                  <a:ext uri="{FF2B5EF4-FFF2-40B4-BE49-F238E27FC236}">
                    <a16:creationId xmlns:a16="http://schemas.microsoft.com/office/drawing/2014/main" id="{4D8DEE1D-52BC-ED4E-8474-23D83E1EA4A8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780;p52">
                <a:extLst>
                  <a:ext uri="{FF2B5EF4-FFF2-40B4-BE49-F238E27FC236}">
                    <a16:creationId xmlns:a16="http://schemas.microsoft.com/office/drawing/2014/main" id="{1499B56C-7C12-EE1C-CA5C-FCE8F51C63DF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781;p52">
                <a:extLst>
                  <a:ext uri="{FF2B5EF4-FFF2-40B4-BE49-F238E27FC236}">
                    <a16:creationId xmlns:a16="http://schemas.microsoft.com/office/drawing/2014/main" id="{A6FB7E9F-32B0-488F-4FDB-3EAE14CB71F9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782;p52">
                <a:extLst>
                  <a:ext uri="{FF2B5EF4-FFF2-40B4-BE49-F238E27FC236}">
                    <a16:creationId xmlns:a16="http://schemas.microsoft.com/office/drawing/2014/main" id="{B1AA03DD-7996-3E34-D752-D74355E4BC14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783;p52">
                <a:extLst>
                  <a:ext uri="{FF2B5EF4-FFF2-40B4-BE49-F238E27FC236}">
                    <a16:creationId xmlns:a16="http://schemas.microsoft.com/office/drawing/2014/main" id="{7880E937-0DF8-76D3-77C3-AC768A5B27E9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784;p52">
                <a:extLst>
                  <a:ext uri="{FF2B5EF4-FFF2-40B4-BE49-F238E27FC236}">
                    <a16:creationId xmlns:a16="http://schemas.microsoft.com/office/drawing/2014/main" id="{CE6C56FE-9375-C38B-5C07-8C952F57A2C8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785;p52">
                <a:extLst>
                  <a:ext uri="{FF2B5EF4-FFF2-40B4-BE49-F238E27FC236}">
                    <a16:creationId xmlns:a16="http://schemas.microsoft.com/office/drawing/2014/main" id="{DF1559B8-FE79-245E-6805-A78E96D64733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786;p52">
                <a:extLst>
                  <a:ext uri="{FF2B5EF4-FFF2-40B4-BE49-F238E27FC236}">
                    <a16:creationId xmlns:a16="http://schemas.microsoft.com/office/drawing/2014/main" id="{F8799EDA-6A77-08D9-7001-81685B2FD576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787;p52">
                <a:extLst>
                  <a:ext uri="{FF2B5EF4-FFF2-40B4-BE49-F238E27FC236}">
                    <a16:creationId xmlns:a16="http://schemas.microsoft.com/office/drawing/2014/main" id="{4507ED11-6700-33FD-BBF3-C30DF13E225B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788;p52">
                <a:extLst>
                  <a:ext uri="{FF2B5EF4-FFF2-40B4-BE49-F238E27FC236}">
                    <a16:creationId xmlns:a16="http://schemas.microsoft.com/office/drawing/2014/main" id="{D0BB13F8-2B58-605B-E5A2-72BEE8EB722D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789;p52">
                <a:extLst>
                  <a:ext uri="{FF2B5EF4-FFF2-40B4-BE49-F238E27FC236}">
                    <a16:creationId xmlns:a16="http://schemas.microsoft.com/office/drawing/2014/main" id="{4C6E300C-AF4D-E330-C5FF-5AC7F64AF354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790;p52">
                <a:extLst>
                  <a:ext uri="{FF2B5EF4-FFF2-40B4-BE49-F238E27FC236}">
                    <a16:creationId xmlns:a16="http://schemas.microsoft.com/office/drawing/2014/main" id="{8348279B-4A4A-5AF2-75A8-9622E230DCDE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791;p52">
                <a:extLst>
                  <a:ext uri="{FF2B5EF4-FFF2-40B4-BE49-F238E27FC236}">
                    <a16:creationId xmlns:a16="http://schemas.microsoft.com/office/drawing/2014/main" id="{D25108E3-0184-353D-5D8F-CBF35BDAAAEE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792;p52">
                <a:extLst>
                  <a:ext uri="{FF2B5EF4-FFF2-40B4-BE49-F238E27FC236}">
                    <a16:creationId xmlns:a16="http://schemas.microsoft.com/office/drawing/2014/main" id="{FF56E6E4-D814-4D9F-43F9-3F7CACCD2436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793;p52">
                <a:extLst>
                  <a:ext uri="{FF2B5EF4-FFF2-40B4-BE49-F238E27FC236}">
                    <a16:creationId xmlns:a16="http://schemas.microsoft.com/office/drawing/2014/main" id="{6B839023-4C95-4F05-B1B7-796069744427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794;p52">
                <a:extLst>
                  <a:ext uri="{FF2B5EF4-FFF2-40B4-BE49-F238E27FC236}">
                    <a16:creationId xmlns:a16="http://schemas.microsoft.com/office/drawing/2014/main" id="{A7F8E4A6-1050-D306-8101-B4207A0A7A11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795;p52">
                <a:extLst>
                  <a:ext uri="{FF2B5EF4-FFF2-40B4-BE49-F238E27FC236}">
                    <a16:creationId xmlns:a16="http://schemas.microsoft.com/office/drawing/2014/main" id="{E0B17EA0-982A-D4E0-C115-E603F6E3A85D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3821;p52">
              <a:extLst>
                <a:ext uri="{FF2B5EF4-FFF2-40B4-BE49-F238E27FC236}">
                  <a16:creationId xmlns:a16="http://schemas.microsoft.com/office/drawing/2014/main" id="{823EBB44-1127-8677-3CBC-6CA3C4055553}"/>
                </a:ext>
              </a:extLst>
            </p:cNvPr>
            <p:cNvGrpSpPr/>
            <p:nvPr/>
          </p:nvGrpSpPr>
          <p:grpSpPr>
            <a:xfrm>
              <a:off x="7191463" y="1526137"/>
              <a:ext cx="187557" cy="187557"/>
              <a:chOff x="8565775" y="671075"/>
              <a:chExt cx="441000" cy="441000"/>
            </a:xfrm>
          </p:grpSpPr>
          <p:sp>
            <p:nvSpPr>
              <p:cNvPr id="16" name="Google Shape;3822;p52">
                <a:extLst>
                  <a:ext uri="{FF2B5EF4-FFF2-40B4-BE49-F238E27FC236}">
                    <a16:creationId xmlns:a16="http://schemas.microsoft.com/office/drawing/2014/main" id="{60266AAC-B498-F853-B85E-D73AB2D15B81}"/>
                  </a:ext>
                </a:extLst>
              </p:cNvPr>
              <p:cNvSpPr/>
              <p:nvPr/>
            </p:nvSpPr>
            <p:spPr>
              <a:xfrm>
                <a:off x="8565775" y="671075"/>
                <a:ext cx="441000" cy="441000"/>
              </a:xfrm>
              <a:prstGeom prst="ellipse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823;p52">
                <a:extLst>
                  <a:ext uri="{FF2B5EF4-FFF2-40B4-BE49-F238E27FC236}">
                    <a16:creationId xmlns:a16="http://schemas.microsoft.com/office/drawing/2014/main" id="{696678CA-4195-59C2-C240-138F126C59EA}"/>
                  </a:ext>
                </a:extLst>
              </p:cNvPr>
              <p:cNvSpPr/>
              <p:nvPr/>
            </p:nvSpPr>
            <p:spPr>
              <a:xfrm>
                <a:off x="8706625" y="811925"/>
                <a:ext cx="159300" cy="159300"/>
              </a:xfrm>
              <a:prstGeom prst="ellipse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A77F64BB-17CF-3A72-14FF-500FC4050324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投影片編號版面配置區 11">
            <a:extLst>
              <a:ext uri="{FF2B5EF4-FFF2-40B4-BE49-F238E27FC236}">
                <a16:creationId xmlns:a16="http://schemas.microsoft.com/office/drawing/2014/main" id="{72B7DF55-2C5B-39B2-A3FF-C16868E3D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462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41;p65">
            <a:extLst>
              <a:ext uri="{FF2B5EF4-FFF2-40B4-BE49-F238E27FC236}">
                <a16:creationId xmlns:a16="http://schemas.microsoft.com/office/drawing/2014/main" id="{31839E5A-89D5-880C-E4BF-28488C268F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40281">
            <a:off x="1237435" y="2188258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5;p48">
            <a:extLst>
              <a:ext uri="{FF2B5EF4-FFF2-40B4-BE49-F238E27FC236}">
                <a16:creationId xmlns:a16="http://schemas.microsoft.com/office/drawing/2014/main" id="{579B01F8-726C-FD81-C1F4-D9E1FC2B98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61471" flipH="1">
            <a:off x="4489413" y="2298680"/>
            <a:ext cx="3408966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29;p48">
            <a:extLst>
              <a:ext uri="{FF2B5EF4-FFF2-40B4-BE49-F238E27FC236}">
                <a16:creationId xmlns:a16="http://schemas.microsoft.com/office/drawing/2014/main" id="{6614F54A-D106-9BA9-5AFF-587F616BAD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013919" y="1262953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30;p48">
            <a:extLst>
              <a:ext uri="{FF2B5EF4-FFF2-40B4-BE49-F238E27FC236}">
                <a16:creationId xmlns:a16="http://schemas.microsoft.com/office/drawing/2014/main" id="{D471EBC8-E4AA-2CA0-3210-F7E40E6B004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27186" y="3960176"/>
            <a:ext cx="839381" cy="8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橢圓 48">
            <a:extLst>
              <a:ext uri="{FF2B5EF4-FFF2-40B4-BE49-F238E27FC236}">
                <a16:creationId xmlns:a16="http://schemas.microsoft.com/office/drawing/2014/main" id="{83004E0E-17D9-F7C2-7B83-9A82143D614B}"/>
              </a:ext>
            </a:extLst>
          </p:cNvPr>
          <p:cNvSpPr/>
          <p:nvPr/>
        </p:nvSpPr>
        <p:spPr>
          <a:xfrm>
            <a:off x="5357931" y="1912841"/>
            <a:ext cx="1671144" cy="1671144"/>
          </a:xfrm>
          <a:prstGeom prst="ellipse">
            <a:avLst/>
          </a:prstGeom>
          <a:gradFill>
            <a:gsLst>
              <a:gs pos="0">
                <a:schemeClr val="accent1">
                  <a:lumMod val="25000"/>
                </a:schemeClr>
              </a:gs>
              <a:gs pos="71000">
                <a:schemeClr val="tx2">
                  <a:lumMod val="75000"/>
                </a:schemeClr>
              </a:gs>
              <a:gs pos="36000">
                <a:schemeClr val="accent1">
                  <a:lumMod val="50000"/>
                  <a:alpha val="64000"/>
                </a:schemeClr>
              </a:gs>
              <a:gs pos="100000">
                <a:schemeClr val="tx2">
                  <a:lumMod val="95000"/>
                </a:schemeClr>
              </a:gs>
            </a:gsLst>
            <a:lin ang="27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accent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鵝隻異常</a:t>
            </a:r>
            <a:br>
              <a:rPr lang="en-US" altLang="zh-TW" sz="1800" dirty="0">
                <a:solidFill>
                  <a:schemeClr val="accent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zh-TW" altLang="en-US" sz="1800" dirty="0">
                <a:solidFill>
                  <a:schemeClr val="accent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行為分析</a:t>
            </a: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E2F60ECD-E334-ADFB-8019-2697D6A893AE}"/>
              </a:ext>
            </a:extLst>
          </p:cNvPr>
          <p:cNvSpPr/>
          <p:nvPr/>
        </p:nvSpPr>
        <p:spPr>
          <a:xfrm>
            <a:off x="2074818" y="1887156"/>
            <a:ext cx="1671144" cy="167114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71000">
                <a:schemeClr val="bg1">
                  <a:lumMod val="60000"/>
                  <a:lumOff val="40000"/>
                </a:schemeClr>
              </a:gs>
              <a:gs pos="36000">
                <a:schemeClr val="bg2">
                  <a:lumMod val="75000"/>
                </a:schemeClr>
              </a:gs>
              <a:gs pos="100000">
                <a:srgbClr val="FFFFCC">
                  <a:alpha val="63922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accent4">
                    <a:lumMod val="2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稻米分析 </a:t>
            </a:r>
          </a:p>
        </p:txBody>
      </p:sp>
      <p:pic>
        <p:nvPicPr>
          <p:cNvPr id="19" name="Google Shape;262;p44">
            <a:extLst>
              <a:ext uri="{FF2B5EF4-FFF2-40B4-BE49-F238E27FC236}">
                <a16:creationId xmlns:a16="http://schemas.microsoft.com/office/drawing/2014/main" id="{6634F911-0C53-E9D0-8150-AAE50DA4D3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088" y="109405"/>
            <a:ext cx="2990217" cy="3199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2604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01">
            <a:hlinkClick r:id="" action="ppaction://media"/>
            <a:extLst>
              <a:ext uri="{FF2B5EF4-FFF2-40B4-BE49-F238E27FC236}">
                <a16:creationId xmlns:a16="http://schemas.microsoft.com/office/drawing/2014/main" id="{AF80C7AE-A7D8-95EA-EF29-0E80C21718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7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8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647;p33">
            <a:extLst>
              <a:ext uri="{FF2B5EF4-FFF2-40B4-BE49-F238E27FC236}">
                <a16:creationId xmlns:a16="http://schemas.microsoft.com/office/drawing/2014/main" id="{7A24968B-5860-BA75-44CA-8CC02384C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0440170"/>
              </p:ext>
            </p:extLst>
          </p:nvPr>
        </p:nvGraphicFramePr>
        <p:xfrm>
          <a:off x="881999" y="2433494"/>
          <a:ext cx="7380000" cy="230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3068660402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90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Arborio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Basmati</a:t>
                      </a:r>
                      <a:r>
                        <a:rPr lang="en-US" altLang="zh-TW" sz="14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3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Ipsala</a:t>
                      </a:r>
                      <a:r>
                        <a:rPr lang="en-US" altLang="zh-TW" sz="1400" b="0" i="0" u="none" strike="noStrike" cap="none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</a:t>
                      </a:r>
                      <a:r>
                        <a:rPr lang="en-US" altLang="zh-TW" sz="3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Jasmine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</a:t>
                      </a:r>
                      <a:r>
                        <a:rPr lang="en-US" altLang="zh-TW" sz="3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Karacadag</a:t>
                      </a:r>
                      <a:r>
                        <a:rPr lang="en-US" altLang="zh-TW" sz="1400" b="0" i="0" u="none" strike="noStrike" cap="none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49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AC4CB435-00CE-6568-23AC-786E77FCD4B2}"/>
              </a:ext>
            </a:extLst>
          </p:cNvPr>
          <p:cNvGrpSpPr/>
          <p:nvPr/>
        </p:nvGrpSpPr>
        <p:grpSpPr>
          <a:xfrm>
            <a:off x="908551" y="3338769"/>
            <a:ext cx="7326895" cy="1476000"/>
            <a:chOff x="1227651" y="3193675"/>
            <a:chExt cx="7306813" cy="1440000"/>
          </a:xfrm>
          <a:solidFill>
            <a:schemeClr val="tx2"/>
          </a:solidFill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78CC5CD-EDE8-622B-4EDD-7EA3A5A8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7651" y="3193675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softEdge rad="1125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96EC62F-06D6-9C12-4FC8-80140C39B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5877" y="3193675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softEdge rad="1125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333744E-3DF9-9182-1FA0-08D07E9F5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6441" y="3193675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softEdge rad="1125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3DA4AA-CB8B-92C3-06C3-F59380E0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2328" y="3193675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softEdge rad="112500"/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2F98BC3-4352-8407-1729-187F9AFB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4464" y="3193675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Google Shape;646;p33">
            <a:extLst>
              <a:ext uri="{FF2B5EF4-FFF2-40B4-BE49-F238E27FC236}">
                <a16:creationId xmlns:a16="http://schemas.microsoft.com/office/drawing/2014/main" id="{C1B69DB7-8DF0-B119-1D43-2DCB994303B3}"/>
              </a:ext>
            </a:extLst>
          </p:cNvPr>
          <p:cNvSpPr txBox="1">
            <a:spLocks/>
          </p:cNvSpPr>
          <p:nvPr/>
        </p:nvSpPr>
        <p:spPr>
          <a:xfrm>
            <a:off x="942737" y="1446865"/>
            <a:ext cx="7245004" cy="80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zh-TW" altLang="en-US" sz="1400" b="0" dirty="0">
                <a:latin typeface="Calibri" panose="020F0502020204030204" pitchFamily="34" charset="0"/>
                <a:ea typeface="jf open 粉圓 1.1" panose="020F0500000000000000" pitchFamily="34" charset="-120"/>
              </a:rPr>
              <a:t>在這項研究中，使用了 </a:t>
            </a:r>
            <a:r>
              <a:rPr lang="en-US" altLang="zh-TW" sz="1400" b="0" dirty="0">
                <a:latin typeface="Calibri" panose="020F0502020204030204" pitchFamily="34" charset="0"/>
                <a:ea typeface="jf open 粉圓 1.1" panose="020F0500000000000000" pitchFamily="34" charset="-120"/>
              </a:rPr>
              <a:t>Arborio</a:t>
            </a:r>
            <a:r>
              <a:rPr lang="zh-TW" altLang="en-US" sz="1400" b="0" dirty="0">
                <a:latin typeface="Calibri" panose="020F0502020204030204" pitchFamily="34" charset="0"/>
                <a:ea typeface="jf open 粉圓 1.1" panose="020F0500000000000000" pitchFamily="34" charset="-120"/>
              </a:rPr>
              <a:t>、</a:t>
            </a:r>
            <a:r>
              <a:rPr lang="en-US" altLang="zh-TW" sz="1400" b="0" dirty="0">
                <a:latin typeface="Calibri" panose="020F0502020204030204" pitchFamily="34" charset="0"/>
                <a:ea typeface="jf open 粉圓 1.1" panose="020F0500000000000000" pitchFamily="34" charset="-120"/>
              </a:rPr>
              <a:t>Basmati</a:t>
            </a:r>
            <a:r>
              <a:rPr lang="zh-TW" altLang="en-US" sz="1400" b="0" dirty="0">
                <a:latin typeface="Calibri" panose="020F0502020204030204" pitchFamily="34" charset="0"/>
                <a:ea typeface="jf open 粉圓 1.1" panose="020F0500000000000000" pitchFamily="34" charset="-120"/>
              </a:rPr>
              <a:t>、</a:t>
            </a:r>
            <a:r>
              <a:rPr lang="en-US" altLang="zh-TW" sz="1400" b="0" dirty="0" err="1">
                <a:latin typeface="Calibri" panose="020F0502020204030204" pitchFamily="34" charset="0"/>
                <a:ea typeface="jf open 粉圓 1.1" panose="020F0500000000000000" pitchFamily="34" charset="-120"/>
              </a:rPr>
              <a:t>Ipsala</a:t>
            </a:r>
            <a:r>
              <a:rPr lang="zh-TW" altLang="en-US" sz="1400" b="0" dirty="0">
                <a:latin typeface="Calibri" panose="020F0502020204030204" pitchFamily="34" charset="0"/>
                <a:ea typeface="jf open 粉圓 1.1" panose="020F0500000000000000" pitchFamily="34" charset="-120"/>
              </a:rPr>
              <a:t>、</a:t>
            </a:r>
            <a:r>
              <a:rPr lang="en-US" altLang="zh-TW" sz="1400" b="0" dirty="0">
                <a:latin typeface="Calibri" panose="020F0502020204030204" pitchFamily="34" charset="0"/>
                <a:ea typeface="jf open 粉圓 1.1" panose="020F0500000000000000" pitchFamily="34" charset="-120"/>
              </a:rPr>
              <a:t>Jasmine </a:t>
            </a:r>
            <a:r>
              <a:rPr lang="zh-TW" altLang="en-US" sz="1400" b="0" dirty="0">
                <a:latin typeface="Calibri" panose="020F0502020204030204" pitchFamily="34" charset="0"/>
                <a:ea typeface="jf open 粉圓 1.1" panose="020F0500000000000000" pitchFamily="34" charset="-120"/>
              </a:rPr>
              <a:t>和 </a:t>
            </a:r>
            <a:r>
              <a:rPr lang="en-US" altLang="zh-TW" sz="1400" b="0" dirty="0" err="1">
                <a:latin typeface="Calibri" panose="020F0502020204030204" pitchFamily="34" charset="0"/>
                <a:ea typeface="jf open 粉圓 1.1" panose="020F0500000000000000" pitchFamily="34" charset="-120"/>
              </a:rPr>
              <a:t>Karacadag</a:t>
            </a:r>
            <a:r>
              <a:rPr lang="en-US" altLang="zh-TW" sz="1400" b="0" dirty="0">
                <a:latin typeface="Calibri" panose="020F0502020204030204" pitchFamily="34" charset="0"/>
                <a:ea typeface="jf open 粉圓 1.1" panose="020F0500000000000000" pitchFamily="34" charset="-120"/>
              </a:rPr>
              <a:t> </a:t>
            </a:r>
          </a:p>
          <a:p>
            <a:r>
              <a:rPr lang="zh-TW" altLang="en-US" sz="1400" b="0" dirty="0">
                <a:latin typeface="Calibri" panose="020F0502020204030204" pitchFamily="34" charset="0"/>
                <a:ea typeface="jf open 粉圓 1.1" panose="020F0500000000000000" pitchFamily="34" charset="-120"/>
              </a:rPr>
              <a:t>這五種常見於土耳其種植的不同水稻品種。</a:t>
            </a:r>
          </a:p>
          <a:p>
            <a:r>
              <a:rPr lang="zh-TW" altLang="en-US" sz="1400" b="0" dirty="0">
                <a:latin typeface="Calibri" panose="020F0502020204030204" pitchFamily="34" charset="0"/>
                <a:ea typeface="jf open 粉圓 1.1" panose="020F0500000000000000" pitchFamily="34" charset="-120"/>
                <a:sym typeface="Advent Pro Light"/>
              </a:rPr>
              <a:t>數據集中總共包含 </a:t>
            </a:r>
            <a:r>
              <a:rPr lang="en-US" altLang="zh-TW" sz="1400" b="0" dirty="0">
                <a:latin typeface="Calibri" panose="020F0502020204030204" pitchFamily="34" charset="0"/>
                <a:ea typeface="jf open 粉圓 1.1" panose="020F0500000000000000" pitchFamily="34" charset="-120"/>
                <a:sym typeface="Advent Pro Light"/>
              </a:rPr>
              <a:t>75,000 </a:t>
            </a:r>
            <a:r>
              <a:rPr lang="zh-TW" altLang="en-US" sz="1400" b="0" dirty="0">
                <a:latin typeface="Calibri" panose="020F0502020204030204" pitchFamily="34" charset="0"/>
                <a:ea typeface="jf open 粉圓 1.1" panose="020F0500000000000000" pitchFamily="34" charset="-120"/>
                <a:sym typeface="Advent Pro Light"/>
              </a:rPr>
              <a:t>張穀物圖像，其中每個品種有 </a:t>
            </a:r>
            <a:r>
              <a:rPr lang="en-US" altLang="zh-TW" sz="1400" b="0" dirty="0">
                <a:latin typeface="Calibri" panose="020F0502020204030204" pitchFamily="34" charset="0"/>
                <a:ea typeface="jf open 粉圓 1.1" panose="020F0500000000000000" pitchFamily="34" charset="-120"/>
                <a:sym typeface="Advent Pro Light"/>
              </a:rPr>
              <a:t>15,000 </a:t>
            </a:r>
            <a:r>
              <a:rPr lang="zh-TW" altLang="en-US" sz="1400" b="0" dirty="0">
                <a:latin typeface="Calibri" panose="020F0502020204030204" pitchFamily="34" charset="0"/>
                <a:ea typeface="jf open 粉圓 1.1" panose="020F0500000000000000" pitchFamily="34" charset="-120"/>
                <a:sym typeface="Advent Pro Light"/>
              </a:rPr>
              <a:t>張。</a:t>
            </a:r>
            <a:endParaRPr lang="en-US" sz="1400" b="0" dirty="0">
              <a:latin typeface="Calibri" panose="020F0502020204030204" pitchFamily="34" charset="0"/>
              <a:ea typeface="jf open 粉圓 1.1" panose="020F0500000000000000" pitchFamily="34" charset="-120"/>
              <a:sym typeface="Advent Pro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F86644-59FA-3889-1008-A70A78616A3C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1744;p44">
            <a:extLst>
              <a:ext uri="{FF2B5EF4-FFF2-40B4-BE49-F238E27FC236}">
                <a16:creationId xmlns:a16="http://schemas.microsoft.com/office/drawing/2014/main" id="{109C4635-C49B-BBB1-0493-36BA0E11B6D3}"/>
              </a:ext>
            </a:extLst>
          </p:cNvPr>
          <p:cNvSpPr txBox="1">
            <a:spLocks/>
          </p:cNvSpPr>
          <p:nvPr/>
        </p:nvSpPr>
        <p:spPr>
          <a:xfrm>
            <a:off x="669624" y="364682"/>
            <a:ext cx="7804751" cy="11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zh-TW" sz="3600" dirty="0"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</a:rPr>
              <a:t>Analyze</a:t>
            </a:r>
            <a:br>
              <a:rPr lang="en-US" altLang="zh-TW" sz="3200" dirty="0">
                <a:ea typeface="jf open 粉圓 1.1" panose="020F0500000000000000" pitchFamily="34" charset="-120"/>
              </a:rPr>
            </a:br>
            <a:r>
              <a:rPr lang="zh-TW" altLang="en-US" sz="2800" dirty="0">
                <a:solidFill>
                  <a:schemeClr val="accent2"/>
                </a:solidFill>
                <a:ea typeface="jf open 粉圓 1.1" panose="020F0500000000000000" pitchFamily="34" charset="-120"/>
              </a:rPr>
              <a:t>資料分析</a:t>
            </a:r>
            <a:endParaRPr lang="en-US" altLang="zh-TW" sz="3200" dirty="0">
              <a:ea typeface="jf open 粉圓 1.1" panose="020F0500000000000000" pitchFamily="34" charset="-120"/>
            </a:endParaRPr>
          </a:p>
        </p:txBody>
      </p:sp>
      <p:sp>
        <p:nvSpPr>
          <p:cNvPr id="15" name="投影片編號版面配置區 11">
            <a:extLst>
              <a:ext uri="{FF2B5EF4-FFF2-40B4-BE49-F238E27FC236}">
                <a16:creationId xmlns:a16="http://schemas.microsoft.com/office/drawing/2014/main" id="{E813C890-D745-5125-35E3-854E86697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634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1;p29">
            <a:extLst>
              <a:ext uri="{FF2B5EF4-FFF2-40B4-BE49-F238E27FC236}">
                <a16:creationId xmlns:a16="http://schemas.microsoft.com/office/drawing/2014/main" id="{05040600-4313-F07B-BEAC-4702EF8180F9}"/>
              </a:ext>
            </a:extLst>
          </p:cNvPr>
          <p:cNvSpPr txBox="1">
            <a:spLocks/>
          </p:cNvSpPr>
          <p:nvPr/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/>
              <a:t>Despite being red, Mars is actually a cold place. It’s full of iron oxide dust</a:t>
            </a:r>
          </a:p>
        </p:txBody>
      </p:sp>
      <p:sp>
        <p:nvSpPr>
          <p:cNvPr id="5" name="Google Shape;162;p29">
            <a:extLst>
              <a:ext uri="{FF2B5EF4-FFF2-40B4-BE49-F238E27FC236}">
                <a16:creationId xmlns:a16="http://schemas.microsoft.com/office/drawing/2014/main" id="{95623D2A-0185-80F3-5C71-3883977B3D3D}"/>
              </a:ext>
            </a:extLst>
          </p:cNvPr>
          <p:cNvSpPr txBox="1">
            <a:spLocks/>
          </p:cNvSpPr>
          <p:nvPr/>
        </p:nvSpPr>
        <p:spPr>
          <a:xfrm>
            <a:off x="636245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>
                <a:solidFill>
                  <a:schemeClr val="lt2"/>
                </a:solidFill>
              </a:rPr>
              <a:t>Venus has a beautiful name and is the second planet from the Sun</a:t>
            </a:r>
            <a:endParaRPr lang="en-US"/>
          </a:p>
        </p:txBody>
      </p:sp>
      <p:sp>
        <p:nvSpPr>
          <p:cNvPr id="6" name="Google Shape;163;p29">
            <a:extLst>
              <a:ext uri="{FF2B5EF4-FFF2-40B4-BE49-F238E27FC236}">
                <a16:creationId xmlns:a16="http://schemas.microsoft.com/office/drawing/2014/main" id="{E8817D47-DED0-8198-A15A-8DE378EDBA17}"/>
              </a:ext>
            </a:extLst>
          </p:cNvPr>
          <p:cNvSpPr txBox="1">
            <a:spLocks/>
          </p:cNvSpPr>
          <p:nvPr/>
        </p:nvSpPr>
        <p:spPr>
          <a:xfrm>
            <a:off x="3541212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/>
              <a:t>Neptune is the fourth-largest planet in our Solar System</a:t>
            </a:r>
          </a:p>
        </p:txBody>
      </p:sp>
      <p:sp>
        <p:nvSpPr>
          <p:cNvPr id="7" name="Google Shape;164;p29">
            <a:extLst>
              <a:ext uri="{FF2B5EF4-FFF2-40B4-BE49-F238E27FC236}">
                <a16:creationId xmlns:a16="http://schemas.microsoft.com/office/drawing/2014/main" id="{1DE48B1E-D30A-BA69-3F35-4661F2B59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7132" y="3950100"/>
            <a:ext cx="2064285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rgbClr val="F3F3F3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批量修改檔案名稱</a:t>
            </a:r>
            <a:endParaRPr sz="2000" dirty="0">
              <a:solidFill>
                <a:srgbClr val="F3F3F3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" name="Google Shape;165;p29">
            <a:extLst>
              <a:ext uri="{FF2B5EF4-FFF2-40B4-BE49-F238E27FC236}">
                <a16:creationId xmlns:a16="http://schemas.microsoft.com/office/drawing/2014/main" id="{76C4EA25-8686-B1CC-8C19-6E50377E09A5}"/>
              </a:ext>
            </a:extLst>
          </p:cNvPr>
          <p:cNvSpPr txBox="1">
            <a:spLocks/>
          </p:cNvSpPr>
          <p:nvPr/>
        </p:nvSpPr>
        <p:spPr>
          <a:xfrm>
            <a:off x="4351059" y="3950100"/>
            <a:ext cx="3749347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000" dirty="0">
                <a:solidFill>
                  <a:srgbClr val="F3F3F3"/>
                </a:solidFill>
                <a:latin typeface="Calibri" panose="020F0502020204030204" pitchFamily="34" charset="0"/>
                <a:ea typeface="jf open 粉圓 1.1" panose="020F0500000000000000" pitchFamily="34" charset="-120"/>
                <a:sym typeface="Josefin Sans"/>
              </a:rPr>
              <a:t>將圖片從</a:t>
            </a:r>
            <a:r>
              <a:rPr lang="en-US" altLang="zh-TW" sz="2000" dirty="0">
                <a:solidFill>
                  <a:srgbClr val="F3F3F3"/>
                </a:solidFill>
                <a:latin typeface="Calibri" panose="020F0502020204030204" pitchFamily="34" charset="0"/>
                <a:ea typeface="jf open 粉圓 1.1" panose="020F0500000000000000" pitchFamily="34" charset="-120"/>
                <a:sym typeface="Josefin Sans"/>
              </a:rPr>
              <a:t>250*250</a:t>
            </a:r>
            <a:r>
              <a:rPr lang="zh-TW" altLang="en-US" sz="2000" dirty="0">
                <a:solidFill>
                  <a:srgbClr val="F3F3F3"/>
                </a:solidFill>
                <a:latin typeface="Calibri" panose="020F0502020204030204" pitchFamily="34" charset="0"/>
                <a:ea typeface="jf open 粉圓 1.1" panose="020F0500000000000000" pitchFamily="34" charset="-120"/>
                <a:sym typeface="Josefin Sans"/>
              </a:rPr>
              <a:t>轉為</a:t>
            </a:r>
            <a:r>
              <a:rPr lang="en-US" altLang="zh-TW" sz="2000" dirty="0">
                <a:solidFill>
                  <a:srgbClr val="F3F3F3"/>
                </a:solidFill>
                <a:latin typeface="Calibri" panose="020F0502020204030204" pitchFamily="34" charset="0"/>
                <a:ea typeface="jf open 粉圓 1.1" panose="020F0500000000000000" pitchFamily="34" charset="-120"/>
                <a:sym typeface="Josefin Sans"/>
              </a:rPr>
              <a:t>32*32</a:t>
            </a:r>
            <a:endParaRPr lang="zh-TW" altLang="en-US" sz="2000" dirty="0">
              <a:solidFill>
                <a:srgbClr val="F3F3F3"/>
              </a:solidFill>
              <a:latin typeface="Calibri" panose="020F0502020204030204" pitchFamily="34" charset="0"/>
              <a:ea typeface="jf open 粉圓 1.1" panose="020F0500000000000000" pitchFamily="34" charset="-120"/>
              <a:sym typeface="Josefin Sans"/>
            </a:endParaRPr>
          </a:p>
        </p:txBody>
      </p:sp>
      <p:cxnSp>
        <p:nvCxnSpPr>
          <p:cNvPr id="9" name="Google Shape;167;p29">
            <a:extLst>
              <a:ext uri="{FF2B5EF4-FFF2-40B4-BE49-F238E27FC236}">
                <a16:creationId xmlns:a16="http://schemas.microsoft.com/office/drawing/2014/main" id="{B98B9219-BFBC-161C-1B4D-A001EF950ED0}"/>
              </a:ext>
            </a:extLst>
          </p:cNvPr>
          <p:cNvCxnSpPr>
            <a:cxnSpLocks/>
          </p:cNvCxnSpPr>
          <p:nvPr/>
        </p:nvCxnSpPr>
        <p:spPr>
          <a:xfrm>
            <a:off x="1789274" y="3541500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" name="Google Shape;169;p29">
            <a:extLst>
              <a:ext uri="{FF2B5EF4-FFF2-40B4-BE49-F238E27FC236}">
                <a16:creationId xmlns:a16="http://schemas.microsoft.com/office/drawing/2014/main" id="{9D1020B4-AD13-3015-5901-A9449DA3CA4C}"/>
              </a:ext>
            </a:extLst>
          </p:cNvPr>
          <p:cNvCxnSpPr>
            <a:cxnSpLocks/>
          </p:cNvCxnSpPr>
          <p:nvPr/>
        </p:nvCxnSpPr>
        <p:spPr>
          <a:xfrm rot="10800000">
            <a:off x="6321575" y="3541500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F856F4C0-7E2E-FFD0-966A-E191C127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75" y="1774483"/>
            <a:ext cx="2908200" cy="153488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5F10AD3-3AD5-F87D-CCD7-AF09BF1A1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200" y="1774483"/>
            <a:ext cx="5195067" cy="1521787"/>
          </a:xfrm>
          <a:prstGeom prst="rect">
            <a:avLst/>
          </a:prstGeom>
        </p:spPr>
      </p:pic>
      <p:sp>
        <p:nvSpPr>
          <p:cNvPr id="13" name="Google Shape;1744;p44">
            <a:extLst>
              <a:ext uri="{FF2B5EF4-FFF2-40B4-BE49-F238E27FC236}">
                <a16:creationId xmlns:a16="http://schemas.microsoft.com/office/drawing/2014/main" id="{D71E33FF-2E88-6FEF-5A50-94A2C90FC63B}"/>
              </a:ext>
            </a:extLst>
          </p:cNvPr>
          <p:cNvSpPr txBox="1">
            <a:spLocks/>
          </p:cNvSpPr>
          <p:nvPr/>
        </p:nvSpPr>
        <p:spPr>
          <a:xfrm>
            <a:off x="669624" y="364682"/>
            <a:ext cx="7804751" cy="11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zh-TW" sz="3200" dirty="0"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</a:rPr>
              <a:t>Process</a:t>
            </a:r>
            <a:br>
              <a:rPr lang="en-US" altLang="zh-TW" sz="3200" dirty="0">
                <a:ea typeface="jf open 粉圓 1.1" panose="020F0500000000000000" pitchFamily="34" charset="-120"/>
              </a:rPr>
            </a:br>
            <a:r>
              <a:rPr lang="zh-TW" altLang="en-US" sz="2800" dirty="0">
                <a:solidFill>
                  <a:schemeClr val="accent2"/>
                </a:solidFill>
                <a:ea typeface="jf open 粉圓 1.1" panose="020F0500000000000000" pitchFamily="34" charset="-120"/>
              </a:rPr>
              <a:t>資料預處理</a:t>
            </a:r>
            <a:endParaRPr lang="en-US" altLang="zh-TW" sz="3200" dirty="0">
              <a:ea typeface="jf open 粉圓 1.1" panose="020F0500000000000000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F2AE1E-69B2-0985-CD8F-4B4F584E660B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投影片編號版面配置區 11">
            <a:extLst>
              <a:ext uri="{FF2B5EF4-FFF2-40B4-BE49-F238E27FC236}">
                <a16:creationId xmlns:a16="http://schemas.microsoft.com/office/drawing/2014/main" id="{EB5698B6-8D57-D571-3040-E56E55063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55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000" y="5099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sz="3200" dirty="0"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</a:rPr>
              <a:t>What</a:t>
            </a:r>
            <a:r>
              <a:rPr lang="en-US" sz="3200" dirty="0"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3200" dirty="0"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  <a:sym typeface="Advent Pro Light"/>
              </a:rPr>
              <a:t>Model</a:t>
            </a:r>
            <a:r>
              <a:rPr lang="en-US" sz="3200" dirty="0"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3200" dirty="0"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</a:rPr>
              <a:t>Do </a:t>
            </a:r>
            <a:r>
              <a:rPr lang="en-US" sz="3200" dirty="0"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</a:rPr>
              <a:t>We </a:t>
            </a:r>
            <a:r>
              <a:rPr lang="en-US" altLang="zh-TW" sz="3200" dirty="0"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</a:rPr>
              <a:t>Use</a:t>
            </a:r>
            <a:r>
              <a:rPr lang="en-US" sz="3200" dirty="0"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6" name="Google Shape;636;p32"/>
          <p:cNvCxnSpPr>
            <a:cxnSpLocks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cxnSpLocks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cxnSpLocks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284482" y="2215431"/>
            <a:ext cx="2789606" cy="763657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zh-TW" altLang="en-US" sz="2400" b="1" dirty="0">
                <a:ea typeface="微軟正黑體" panose="020B0604030504040204" pitchFamily="34" charset="-120"/>
                <a:cs typeface="Rajdhani"/>
                <a:sym typeface="Rajdhani"/>
              </a:rPr>
              <a:t>卷積神經網絡 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Rajdhani"/>
              </a:rPr>
              <a:t>(CNN</a:t>
            </a:r>
            <a:r>
              <a:rPr lang="en-US" altLang="zh-TW" sz="2400" b="1" dirty="0">
                <a:ea typeface="微軟正黑體" panose="020B0604030504040204" pitchFamily="34" charset="-120"/>
                <a:cs typeface="Rajdhani"/>
                <a:sym typeface="Rajdhani"/>
              </a:rPr>
              <a:t>)</a:t>
            </a:r>
            <a:endParaRPr lang="zh-TW" altLang="en-US" sz="2400" b="1" dirty="0">
              <a:ea typeface="微軟正黑體" panose="020B0604030504040204" pitchFamily="34" charset="-120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0951" y="1595311"/>
            <a:ext cx="2032482" cy="763657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zh-TW" altLang="en-US" sz="2400" b="1" dirty="0">
                <a:ea typeface="微軟正黑體" panose="020B0604030504040204" pitchFamily="34" charset="-120"/>
                <a:cs typeface="Rajdhani"/>
                <a:sym typeface="Rajdhani"/>
              </a:rPr>
              <a:t>混淆矩陣分析</a:t>
            </a:r>
            <a:endParaRPr sz="2400" b="1" dirty="0">
              <a:ea typeface="微軟正黑體" panose="020B0604030504040204" pitchFamily="34" charset="-120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0951" y="3181125"/>
            <a:ext cx="2937446" cy="755237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zh-TW" altLang="en-US" sz="2400" b="1" dirty="0">
                <a:ea typeface="微軟正黑體" panose="020B0604030504040204" pitchFamily="34" charset="-120"/>
                <a:cs typeface="Rajdhani"/>
                <a:sym typeface="Rajdhani"/>
              </a:rPr>
              <a:t>模型預測類別的機率</a:t>
            </a: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780BEB75-1131-CDE2-9DE1-49C96A8EEE33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投影片編號版面配置區 11">
            <a:extLst>
              <a:ext uri="{FF2B5EF4-FFF2-40B4-BE49-F238E27FC236}">
                <a16:creationId xmlns:a16="http://schemas.microsoft.com/office/drawing/2014/main" id="{836FBC9B-3CBB-971F-650F-0F9757DA5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E21BCA12-245A-4BFA-A913-D49DAA15B136}"/>
              </a:ext>
            </a:extLst>
          </p:cNvPr>
          <p:cNvGrpSpPr/>
          <p:nvPr/>
        </p:nvGrpSpPr>
        <p:grpSpPr>
          <a:xfrm>
            <a:off x="4826153" y="1933212"/>
            <a:ext cx="138600" cy="1277075"/>
            <a:chOff x="5713185" y="2265963"/>
            <a:chExt cx="138600" cy="1277075"/>
          </a:xfrm>
        </p:grpSpPr>
        <p:sp>
          <p:nvSpPr>
            <p:cNvPr id="1592" name="Google Shape;1592;p41"/>
            <p:cNvSpPr/>
            <p:nvPr/>
          </p:nvSpPr>
          <p:spPr>
            <a:xfrm>
              <a:off x="5713185" y="3404438"/>
              <a:ext cx="138600" cy="1386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5749175" y="2301975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5713185" y="2265963"/>
              <a:ext cx="138600" cy="1386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95" name="Google Shape;1595;p41"/>
            <p:cNvCxnSpPr>
              <a:cxnSpLocks/>
              <a:stCxn id="1591" idx="4"/>
              <a:endCxn id="1592" idx="0"/>
            </p:cNvCxnSpPr>
            <p:nvPr/>
          </p:nvCxnSpPr>
          <p:spPr>
            <a:xfrm>
              <a:off x="5782485" y="2404563"/>
              <a:ext cx="0" cy="999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7" name="Google Shape;1597;p41"/>
            <p:cNvSpPr/>
            <p:nvPr/>
          </p:nvSpPr>
          <p:spPr>
            <a:xfrm>
              <a:off x="5749175" y="3440475"/>
              <a:ext cx="66600" cy="66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E03A283-2782-4FA7-B25B-54365379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52" y="2127483"/>
            <a:ext cx="4203273" cy="19604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BF198F9-78C9-404D-B71C-80A563A1B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759" y="1510728"/>
            <a:ext cx="3454695" cy="3303634"/>
          </a:xfrm>
          <a:prstGeom prst="rect">
            <a:avLst/>
          </a:prstGeom>
        </p:spPr>
      </p:pic>
      <p:sp>
        <p:nvSpPr>
          <p:cNvPr id="17" name="Google Shape;639;p32">
            <a:extLst>
              <a:ext uri="{FF2B5EF4-FFF2-40B4-BE49-F238E27FC236}">
                <a16:creationId xmlns:a16="http://schemas.microsoft.com/office/drawing/2014/main" id="{881F86C4-4336-4AA2-A8D0-B11770528EE3}"/>
              </a:ext>
            </a:extLst>
          </p:cNvPr>
          <p:cNvSpPr txBox="1">
            <a:spLocks/>
          </p:cNvSpPr>
          <p:nvPr/>
        </p:nvSpPr>
        <p:spPr>
          <a:xfrm>
            <a:off x="1070285" y="1350285"/>
            <a:ext cx="2789606" cy="763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zh-TW" altLang="en-US" sz="2400" dirty="0">
                <a:latin typeface="Calibri" panose="020F0502020204030204" pitchFamily="34" charset="0"/>
                <a:ea typeface="jf open 粉圓 1.1" panose="020F0500000000000000" pitchFamily="34" charset="-120"/>
                <a:cs typeface="Rajdhani"/>
                <a:sym typeface="Rajdhani"/>
              </a:rPr>
              <a:t>卷積神經網絡 </a:t>
            </a:r>
            <a:r>
              <a:rPr lang="en-US" altLang="zh-TW" sz="2400" dirty="0">
                <a:latin typeface="Calibri" panose="020F0502020204030204" pitchFamily="34" charset="0"/>
                <a:ea typeface="jf open 粉圓 1.1" panose="020F0500000000000000" pitchFamily="34" charset="-120"/>
                <a:cs typeface="Rajdhani"/>
                <a:sym typeface="Rajdhani"/>
              </a:rPr>
              <a:t>(CNN)</a:t>
            </a:r>
            <a:endParaRPr lang="zh-TW" altLang="en-US" sz="2400" dirty="0">
              <a:latin typeface="Calibri" panose="020F0502020204030204" pitchFamily="34" charset="0"/>
              <a:ea typeface="jf open 粉圓 1.1" panose="020F0500000000000000" pitchFamily="34" charset="-120"/>
              <a:cs typeface="Rajdhani"/>
              <a:sym typeface="Rajdhani"/>
            </a:endParaRPr>
          </a:p>
        </p:txBody>
      </p:sp>
      <p:sp>
        <p:nvSpPr>
          <p:cNvPr id="18" name="Google Shape;639;p32">
            <a:extLst>
              <a:ext uri="{FF2B5EF4-FFF2-40B4-BE49-F238E27FC236}">
                <a16:creationId xmlns:a16="http://schemas.microsoft.com/office/drawing/2014/main" id="{6380B053-3E44-4FE4-AEC4-9482598DBFBC}"/>
              </a:ext>
            </a:extLst>
          </p:cNvPr>
          <p:cNvSpPr txBox="1">
            <a:spLocks/>
          </p:cNvSpPr>
          <p:nvPr/>
        </p:nvSpPr>
        <p:spPr>
          <a:xfrm>
            <a:off x="363451" y="4078090"/>
            <a:ext cx="4203274" cy="70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None/>
            </a:pPr>
            <a:r>
              <a:rPr lang="zh-TW" altLang="en-US" sz="2000" dirty="0">
                <a:latin typeface="Calibri" panose="020F0502020204030204" pitchFamily="34" charset="0"/>
                <a:ea typeface="jf open 粉圓 1.1" panose="020F0500000000000000" pitchFamily="34" charset="-120"/>
                <a:cs typeface="Rajdhani"/>
                <a:sym typeface="Rajdhani"/>
              </a:rPr>
              <a:t>卷積層、平坦化、池化層、</a:t>
            </a:r>
            <a:r>
              <a:rPr lang="en-US" altLang="zh-TW" sz="2000" dirty="0">
                <a:latin typeface="Calibri" panose="020F0502020204030204" pitchFamily="34" charset="0"/>
                <a:ea typeface="jf open 粉圓 1.1" panose="020F0500000000000000" pitchFamily="34" charset="-120"/>
                <a:cs typeface="Rajdhani"/>
                <a:sym typeface="Rajdhani"/>
              </a:rPr>
              <a:t>Dropout</a:t>
            </a:r>
            <a:endParaRPr lang="zh-TW" altLang="en-US" sz="2000" dirty="0">
              <a:latin typeface="Calibri" panose="020F0502020204030204" pitchFamily="34" charset="0"/>
              <a:ea typeface="jf open 粉圓 1.1" panose="020F0500000000000000" pitchFamily="34" charset="-120"/>
              <a:cs typeface="Rajdhani"/>
              <a:sym typeface="Rajdhani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429494-F053-9521-BDEB-9A5F6E5972FB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1744;p44">
            <a:extLst>
              <a:ext uri="{FF2B5EF4-FFF2-40B4-BE49-F238E27FC236}">
                <a16:creationId xmlns:a16="http://schemas.microsoft.com/office/drawing/2014/main" id="{BCA6C1F3-A9BD-443B-870B-81E54F6B4C57}"/>
              </a:ext>
            </a:extLst>
          </p:cNvPr>
          <p:cNvSpPr txBox="1">
            <a:spLocks/>
          </p:cNvSpPr>
          <p:nvPr/>
        </p:nvSpPr>
        <p:spPr>
          <a:xfrm>
            <a:off x="669624" y="364682"/>
            <a:ext cx="7804751" cy="11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zh-TW" sz="3200" dirty="0">
                <a:sym typeface="Advent Pro Light"/>
              </a:rPr>
              <a:t>Model</a:t>
            </a:r>
            <a:br>
              <a:rPr lang="en-US" altLang="zh-TW" sz="3200" dirty="0">
                <a:ea typeface="jf open 粉圓 1.1" panose="020F0500000000000000" pitchFamily="34" charset="-120"/>
              </a:rPr>
            </a:br>
            <a:r>
              <a:rPr lang="zh-TW" altLang="en-US" sz="2800" dirty="0">
                <a:solidFill>
                  <a:schemeClr val="accent2"/>
                </a:solidFill>
                <a:ea typeface="jf open 粉圓 1.1" panose="020F0500000000000000" pitchFamily="34" charset="-120"/>
              </a:rPr>
              <a:t>模型功能呈現</a:t>
            </a:r>
            <a:endParaRPr lang="en-US" altLang="zh-TW" sz="3200" dirty="0">
              <a:ea typeface="jf open 粉圓 1.1" panose="020F0500000000000000" pitchFamily="34" charset="-120"/>
            </a:endParaRPr>
          </a:p>
        </p:txBody>
      </p:sp>
      <p:sp>
        <p:nvSpPr>
          <p:cNvPr id="15" name="投影片編號版面配置區 11">
            <a:extLst>
              <a:ext uri="{FF2B5EF4-FFF2-40B4-BE49-F238E27FC236}">
                <a16:creationId xmlns:a16="http://schemas.microsoft.com/office/drawing/2014/main" id="{F2C64041-4D2B-1AE9-F665-ED0080FE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527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9C058B7-4441-4322-8B5B-D06AF4624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5" y="1282426"/>
            <a:ext cx="2671217" cy="34575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578F2FA-D73D-45A7-AC0A-6D59A62DE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974" y="2142797"/>
            <a:ext cx="4892929" cy="878928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3200F573-480F-4486-A97C-4C8ACBEE96C0}"/>
              </a:ext>
            </a:extLst>
          </p:cNvPr>
          <p:cNvGrpSpPr/>
          <p:nvPr/>
        </p:nvGrpSpPr>
        <p:grpSpPr>
          <a:xfrm>
            <a:off x="3609811" y="1939857"/>
            <a:ext cx="138600" cy="1277075"/>
            <a:chOff x="5713185" y="2265963"/>
            <a:chExt cx="138600" cy="1277075"/>
          </a:xfrm>
        </p:grpSpPr>
        <p:sp>
          <p:nvSpPr>
            <p:cNvPr id="16" name="Google Shape;1592;p41">
              <a:extLst>
                <a:ext uri="{FF2B5EF4-FFF2-40B4-BE49-F238E27FC236}">
                  <a16:creationId xmlns:a16="http://schemas.microsoft.com/office/drawing/2014/main" id="{F1E1F9C2-8D8C-4DE1-970E-CFDCAC2A5EC6}"/>
                </a:ext>
              </a:extLst>
            </p:cNvPr>
            <p:cNvSpPr/>
            <p:nvPr/>
          </p:nvSpPr>
          <p:spPr>
            <a:xfrm>
              <a:off x="5713185" y="3404438"/>
              <a:ext cx="138600" cy="1386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96;p41">
              <a:extLst>
                <a:ext uri="{FF2B5EF4-FFF2-40B4-BE49-F238E27FC236}">
                  <a16:creationId xmlns:a16="http://schemas.microsoft.com/office/drawing/2014/main" id="{71A20DCE-77E6-4CCB-8896-0EB1A6846DE3}"/>
                </a:ext>
              </a:extLst>
            </p:cNvPr>
            <p:cNvSpPr/>
            <p:nvPr/>
          </p:nvSpPr>
          <p:spPr>
            <a:xfrm>
              <a:off x="5749175" y="2301975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91;p41">
              <a:extLst>
                <a:ext uri="{FF2B5EF4-FFF2-40B4-BE49-F238E27FC236}">
                  <a16:creationId xmlns:a16="http://schemas.microsoft.com/office/drawing/2014/main" id="{E853C4A3-FC10-424C-9E5A-488A9840685B}"/>
                </a:ext>
              </a:extLst>
            </p:cNvPr>
            <p:cNvSpPr/>
            <p:nvPr/>
          </p:nvSpPr>
          <p:spPr>
            <a:xfrm>
              <a:off x="5713185" y="2265963"/>
              <a:ext cx="138600" cy="1386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595;p41">
              <a:extLst>
                <a:ext uri="{FF2B5EF4-FFF2-40B4-BE49-F238E27FC236}">
                  <a16:creationId xmlns:a16="http://schemas.microsoft.com/office/drawing/2014/main" id="{3887BE66-BA30-43AE-87A3-1B0EB29AF161}"/>
                </a:ext>
              </a:extLst>
            </p:cNvPr>
            <p:cNvCxnSpPr>
              <a:cxnSpLocks/>
              <a:stCxn id="18" idx="4"/>
              <a:endCxn id="16" idx="0"/>
            </p:cNvCxnSpPr>
            <p:nvPr/>
          </p:nvCxnSpPr>
          <p:spPr>
            <a:xfrm>
              <a:off x="5782485" y="2404563"/>
              <a:ext cx="0" cy="999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1597;p41">
              <a:extLst>
                <a:ext uri="{FF2B5EF4-FFF2-40B4-BE49-F238E27FC236}">
                  <a16:creationId xmlns:a16="http://schemas.microsoft.com/office/drawing/2014/main" id="{14C8532F-37A4-419A-A540-FF6356F204D5}"/>
                </a:ext>
              </a:extLst>
            </p:cNvPr>
            <p:cNvSpPr/>
            <p:nvPr/>
          </p:nvSpPr>
          <p:spPr>
            <a:xfrm>
              <a:off x="5749175" y="3440475"/>
              <a:ext cx="66600" cy="66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DF7B080-7966-23D5-F69C-41D439449975}"/>
              </a:ext>
            </a:extLst>
          </p:cNvPr>
          <p:cNvSpPr/>
          <p:nvPr/>
        </p:nvSpPr>
        <p:spPr>
          <a:xfrm>
            <a:off x="122275" y="159488"/>
            <a:ext cx="8899451" cy="483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1744;p44">
            <a:extLst>
              <a:ext uri="{FF2B5EF4-FFF2-40B4-BE49-F238E27FC236}">
                <a16:creationId xmlns:a16="http://schemas.microsoft.com/office/drawing/2014/main" id="{AB8A93D5-C3A4-172D-867D-BDC50CA136D8}"/>
              </a:ext>
            </a:extLst>
          </p:cNvPr>
          <p:cNvSpPr txBox="1">
            <a:spLocks/>
          </p:cNvSpPr>
          <p:nvPr/>
        </p:nvSpPr>
        <p:spPr>
          <a:xfrm>
            <a:off x="669624" y="364682"/>
            <a:ext cx="7804751" cy="11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Result</a:t>
            </a:r>
            <a:br>
              <a:rPr lang="en-US" altLang="zh-TW" sz="3200" dirty="0">
                <a:ea typeface="jf open 粉圓 1.1" panose="020F0500000000000000" pitchFamily="34" charset="-120"/>
              </a:rPr>
            </a:br>
            <a:r>
              <a:rPr lang="zh-TW" altLang="en-US" sz="2800" dirty="0">
                <a:solidFill>
                  <a:schemeClr val="accent2"/>
                </a:solidFill>
                <a:ea typeface="jf open 粉圓 1.1" panose="020F0500000000000000" pitchFamily="34" charset="-120"/>
              </a:rPr>
              <a:t>預測結果</a:t>
            </a:r>
            <a:endParaRPr lang="en-US" altLang="zh-TW" sz="3200" dirty="0">
              <a:ea typeface="jf open 粉圓 1.1" panose="020F0500000000000000" pitchFamily="34" charset="-120"/>
            </a:endParaRP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067BF907-1C45-1262-0AFB-E09B8D13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75311" y="466695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9744D4D4-F615-45E8-974D-CE989D17B27A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Black and Gold Pitch Deck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696</Words>
  <Application>Microsoft Office PowerPoint</Application>
  <PresentationFormat>如螢幕大小 (16:9)</PresentationFormat>
  <Paragraphs>110</Paragraphs>
  <Slides>21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5" baseType="lpstr">
      <vt:lpstr>Anaheim</vt:lpstr>
      <vt:lpstr>Cardo</vt:lpstr>
      <vt:lpstr>jf open 粉圓 1.1</vt:lpstr>
      <vt:lpstr>Rajdhani</vt:lpstr>
      <vt:lpstr>標楷體</vt:lpstr>
      <vt:lpstr>Arial</vt:lpstr>
      <vt:lpstr>Calibri</vt:lpstr>
      <vt:lpstr>Calibri Light</vt:lpstr>
      <vt:lpstr>Fira Sans Condensed Light</vt:lpstr>
      <vt:lpstr>Josefin Sans</vt:lpstr>
      <vt:lpstr>Roboto Condensed Light</vt:lpstr>
      <vt:lpstr>Times New Roman</vt:lpstr>
      <vt:lpstr>Black and Gold Pitch Deck by Slidesgo</vt:lpstr>
      <vt:lpstr>自訂設計</vt:lpstr>
      <vt:lpstr>AI 跨領域實作專題期末報告</vt:lpstr>
      <vt:lpstr>Dataset 問題與需求描述</vt:lpstr>
      <vt:lpstr>Dataset 問題與需求描述</vt:lpstr>
      <vt:lpstr>PowerPoint 簡報</vt:lpstr>
      <vt:lpstr>PowerPoint 簡報</vt:lpstr>
      <vt:lpstr>批量修改檔案名稱</vt:lpstr>
      <vt:lpstr>What Model Do We Use?</vt:lpstr>
      <vt:lpstr>PowerPoint 簡報</vt:lpstr>
      <vt:lpstr>PowerPoint 簡報</vt:lpstr>
      <vt:lpstr>PowerPoint 簡報</vt:lpstr>
      <vt:lpstr>Mistake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Experience 心得與分工 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GOLD PITCH DECK</dc:title>
  <dc:creator>蔡承恩</dc:creator>
  <cp:lastModifiedBy>B10856012</cp:lastModifiedBy>
  <cp:revision>5</cp:revision>
  <dcterms:modified xsi:type="dcterms:W3CDTF">2022-06-05T15:36:35Z</dcterms:modified>
</cp:coreProperties>
</file>